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37"/>
  </p:notesMasterIdLst>
  <p:handoutMasterIdLst>
    <p:handoutMasterId r:id="rId38"/>
  </p:handoutMasterIdLst>
  <p:sldIdLst>
    <p:sldId id="257" r:id="rId6"/>
    <p:sldId id="260" r:id="rId7"/>
    <p:sldId id="562" r:id="rId8"/>
    <p:sldId id="566" r:id="rId9"/>
    <p:sldId id="611" r:id="rId10"/>
    <p:sldId id="620" r:id="rId11"/>
    <p:sldId id="625" r:id="rId12"/>
    <p:sldId id="614" r:id="rId13"/>
    <p:sldId id="569" r:id="rId14"/>
    <p:sldId id="629" r:id="rId15"/>
    <p:sldId id="615" r:id="rId16"/>
    <p:sldId id="571" r:id="rId17"/>
    <p:sldId id="616" r:id="rId18"/>
    <p:sldId id="606" r:id="rId19"/>
    <p:sldId id="617" r:id="rId20"/>
    <p:sldId id="584" r:id="rId21"/>
    <p:sldId id="618" r:id="rId22"/>
    <p:sldId id="590" r:id="rId23"/>
    <p:sldId id="619" r:id="rId24"/>
    <p:sldId id="597" r:id="rId25"/>
    <p:sldId id="599" r:id="rId26"/>
    <p:sldId id="627" r:id="rId27"/>
    <p:sldId id="626" r:id="rId28"/>
    <p:sldId id="621" r:id="rId29"/>
    <p:sldId id="630" r:id="rId30"/>
    <p:sldId id="631" r:id="rId31"/>
    <p:sldId id="628" r:id="rId32"/>
    <p:sldId id="2147483344" r:id="rId33"/>
    <p:sldId id="2147483345" r:id="rId34"/>
    <p:sldId id="613" r:id="rId35"/>
    <p:sldId id="32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Lst>
        </p14:section>
        <p14:section name="Agenda" id="{07DB761B-5C6E-824A-BF34-050874D2FDB0}">
          <p14:sldIdLst>
            <p14:sldId id="260"/>
            <p14:sldId id="562"/>
            <p14:sldId id="566"/>
            <p14:sldId id="611"/>
            <p14:sldId id="620"/>
            <p14:sldId id="625"/>
            <p14:sldId id="614"/>
            <p14:sldId id="569"/>
            <p14:sldId id="629"/>
          </p14:sldIdLst>
        </p14:section>
        <p14:section name="Listen" id="{53038135-03F5-420C-8AD3-4058DB8654C2}">
          <p14:sldIdLst>
            <p14:sldId id="615"/>
            <p14:sldId id="571"/>
          </p14:sldIdLst>
        </p14:section>
        <p14:section name="Define" id="{253AA00C-2A06-4E09-A37F-53FC3B9E12EE}">
          <p14:sldIdLst>
            <p14:sldId id="616"/>
            <p14:sldId id="606"/>
          </p14:sldIdLst>
        </p14:section>
        <p14:section name="Invent" id="{D54DCDFC-E6B2-40B4-975B-3EF94C2B441C}">
          <p14:sldIdLst>
            <p14:sldId id="617"/>
            <p14:sldId id="584"/>
          </p14:sldIdLst>
        </p14:section>
        <p14:section name="Refine" id="{CB5FAE2F-A4BD-410E-9AB6-F610A9465169}">
          <p14:sldIdLst>
            <p14:sldId id="618"/>
            <p14:sldId id="590"/>
          </p14:sldIdLst>
        </p14:section>
        <p14:section name="Test/Iterate" id="{91572A42-CD7F-4348-92F6-580440BDA14A}">
          <p14:sldIdLst>
            <p14:sldId id="619"/>
            <p14:sldId id="597"/>
            <p14:sldId id="599"/>
          </p14:sldIdLst>
        </p14:section>
        <p14:section name="Planning" id="{84401E52-DCC7-4430-A213-F992579460EC}">
          <p14:sldIdLst>
            <p14:sldId id="627"/>
            <p14:sldId id="626"/>
            <p14:sldId id="621"/>
            <p14:sldId id="630"/>
            <p14:sldId id="631"/>
            <p14:sldId id="628"/>
          </p14:sldIdLst>
        </p14:section>
        <p14:section name="Next Step" id="{57ED8F53-5031-47EF-A1C5-4FB9A1C8F70B}">
          <p14:sldIdLst>
            <p14:sldId id="2147483344"/>
            <p14:sldId id="2147483345"/>
            <p14:sldId id="613"/>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CC"/>
    <a:srgbClr val="FFFFFF"/>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86118" autoAdjust="0"/>
  </p:normalViewPr>
  <p:slideViewPr>
    <p:cSldViewPr snapToGrid="0" showGuides="1">
      <p:cViewPr varScale="1">
        <p:scale>
          <a:sx n="98" d="100"/>
          <a:sy n="98" d="100"/>
        </p:scale>
        <p:origin x="1206" y="84"/>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7/20/2024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7/20/2024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3</a:t>
            </a:fld>
            <a:endParaRPr lang="en-US"/>
          </a:p>
        </p:txBody>
      </p:sp>
    </p:spTree>
    <p:extLst>
      <p:ext uri="{BB962C8B-B14F-4D97-AF65-F5344CB8AC3E}">
        <p14:creationId xmlns:p14="http://schemas.microsoft.com/office/powerpoint/2010/main" val="395324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a:t>
            </a:r>
            <a:r>
              <a:rPr kumimoji="1" lang="ja-JP" altLang="en-US" dirty="0"/>
              <a:t>月が飛んでいるのは夏休みがあるから</a:t>
            </a:r>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24</a:t>
            </a:fld>
            <a:endParaRPr lang="en-US"/>
          </a:p>
        </p:txBody>
      </p:sp>
    </p:spTree>
    <p:extLst>
      <p:ext uri="{BB962C8B-B14F-4D97-AF65-F5344CB8AC3E}">
        <p14:creationId xmlns:p14="http://schemas.microsoft.com/office/powerpoint/2010/main" val="345559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slideLayout" Target="../slideLayouts/slideLayout125.xml"/><Relationship Id="rId68" Type="http://schemas.openxmlformats.org/officeDocument/2006/relationships/image" Target="../media/image18.svg"/><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image" Target="../media/image16.jpeg"/><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image" Target="../media/image17.png"/><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改善編</a:t>
            </a:r>
            <a:r>
              <a:rPr lang="en-US" altLang="ja-JP" dirty="0"/>
              <a:t> : Continuous improvement</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プロセス改善のスタート</a:t>
            </a:r>
          </a:p>
        </p:txBody>
      </p:sp>
      <p:sp>
        <p:nvSpPr>
          <p:cNvPr id="3" name="コンテンツ プレースホルダー 2">
            <a:extLst>
              <a:ext uri="{FF2B5EF4-FFF2-40B4-BE49-F238E27FC236}">
                <a16:creationId xmlns:a16="http://schemas.microsoft.com/office/drawing/2014/main" id="{6A9A23FE-E223-4541-BBC4-626D33C63A3B}"/>
              </a:ext>
            </a:extLst>
          </p:cNvPr>
          <p:cNvSpPr>
            <a:spLocks noGrp="1"/>
          </p:cNvSpPr>
          <p:nvPr>
            <p:ph idx="1"/>
          </p:nvPr>
        </p:nvSpPr>
        <p:spPr>
          <a:xfrm>
            <a:off x="425038" y="1371600"/>
            <a:ext cx="11424062" cy="984885"/>
          </a:xfrm>
        </p:spPr>
        <p:txBody>
          <a:bodyPr/>
          <a:lstStyle/>
          <a:p>
            <a:r>
              <a:rPr lang="ja-JP" altLang="en-US" b="1" dirty="0">
                <a:solidFill>
                  <a:schemeClr val="accent2"/>
                </a:solidFill>
              </a:rPr>
              <a:t>はじめに、各プロセスの時間配分をお願いします</a:t>
            </a:r>
            <a:r>
              <a:rPr lang="ja-JP" altLang="en-US" dirty="0"/>
              <a:t>。</a:t>
            </a:r>
            <a:endParaRPr lang="en-US" altLang="ja-JP" dirty="0"/>
          </a:p>
          <a:p>
            <a:r>
              <a:rPr lang="ja-JP" altLang="en-US" dirty="0"/>
              <a:t>時間配分のねらいについて共有した、後さっそくワークに入りましょう。</a:t>
            </a:r>
            <a:endParaRPr lang="en-US" altLang="ja-JP" dirty="0"/>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10</a:t>
            </a:fld>
            <a:endParaRPr lang="en-US" dirty="0"/>
          </a:p>
        </p:txBody>
      </p:sp>
      <p:sp>
        <p:nvSpPr>
          <p:cNvPr id="16" name="矢印: 五方向 15">
            <a:extLst>
              <a:ext uri="{FF2B5EF4-FFF2-40B4-BE49-F238E27FC236}">
                <a16:creationId xmlns:a16="http://schemas.microsoft.com/office/drawing/2014/main" id="{9574C26A-B46F-41B2-BA1A-2B940DF3BD82}"/>
              </a:ext>
            </a:extLst>
          </p:cNvPr>
          <p:cNvSpPr/>
          <p:nvPr/>
        </p:nvSpPr>
        <p:spPr>
          <a:xfrm>
            <a:off x="425038"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Listen</a:t>
            </a:r>
            <a:endParaRPr kumimoji="1" lang="ja-JP" altLang="en-US" dirty="0" err="1">
              <a:solidFill>
                <a:srgbClr val="111724"/>
              </a:solidFill>
            </a:endParaRPr>
          </a:p>
        </p:txBody>
      </p:sp>
      <p:sp>
        <p:nvSpPr>
          <p:cNvPr id="17" name="矢印: 五方向 16">
            <a:extLst>
              <a:ext uri="{FF2B5EF4-FFF2-40B4-BE49-F238E27FC236}">
                <a16:creationId xmlns:a16="http://schemas.microsoft.com/office/drawing/2014/main" id="{7C6D3FF6-FCD2-4CB0-B7AB-FB6D9AFF4936}"/>
              </a:ext>
            </a:extLst>
          </p:cNvPr>
          <p:cNvSpPr/>
          <p:nvPr/>
        </p:nvSpPr>
        <p:spPr>
          <a:xfrm>
            <a:off x="2779864"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Define</a:t>
            </a:r>
            <a:endParaRPr kumimoji="1" lang="ja-JP" altLang="en-US" dirty="0" err="1">
              <a:solidFill>
                <a:srgbClr val="111724"/>
              </a:solidFill>
            </a:endParaRPr>
          </a:p>
        </p:txBody>
      </p:sp>
      <p:sp>
        <p:nvSpPr>
          <p:cNvPr id="18" name="矢印: 五方向 17">
            <a:extLst>
              <a:ext uri="{FF2B5EF4-FFF2-40B4-BE49-F238E27FC236}">
                <a16:creationId xmlns:a16="http://schemas.microsoft.com/office/drawing/2014/main" id="{721845FC-D604-42E5-8D5E-DF9AB340C53B}"/>
              </a:ext>
            </a:extLst>
          </p:cNvPr>
          <p:cNvSpPr/>
          <p:nvPr/>
        </p:nvSpPr>
        <p:spPr>
          <a:xfrm>
            <a:off x="5134690"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19" name="矢印: 五方向 18">
            <a:extLst>
              <a:ext uri="{FF2B5EF4-FFF2-40B4-BE49-F238E27FC236}">
                <a16:creationId xmlns:a16="http://schemas.microsoft.com/office/drawing/2014/main" id="{6608AB57-F5A4-43C7-BF35-022E4A6B463C}"/>
              </a:ext>
            </a:extLst>
          </p:cNvPr>
          <p:cNvSpPr/>
          <p:nvPr/>
        </p:nvSpPr>
        <p:spPr>
          <a:xfrm>
            <a:off x="7489516"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20" name="矢印: 五方向 19">
            <a:extLst>
              <a:ext uri="{FF2B5EF4-FFF2-40B4-BE49-F238E27FC236}">
                <a16:creationId xmlns:a16="http://schemas.microsoft.com/office/drawing/2014/main" id="{AA8667D7-02CC-4DCD-AE16-E9C6716535B8}"/>
              </a:ext>
            </a:extLst>
          </p:cNvPr>
          <p:cNvSpPr/>
          <p:nvPr/>
        </p:nvSpPr>
        <p:spPr>
          <a:xfrm>
            <a:off x="9844341"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21" name="グラフィックス 20" descr="ストップウォッチ 単色塗りつぶし">
            <a:extLst>
              <a:ext uri="{FF2B5EF4-FFF2-40B4-BE49-F238E27FC236}">
                <a16:creationId xmlns:a16="http://schemas.microsoft.com/office/drawing/2014/main" id="{5EE3C395-4597-4847-9C60-2431D4C7D3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395012"/>
            <a:ext cx="763585" cy="763585"/>
          </a:xfrm>
          <a:prstGeom prst="rect">
            <a:avLst/>
          </a:prstGeom>
        </p:spPr>
      </p:pic>
      <p:sp>
        <p:nvSpPr>
          <p:cNvPr id="22" name="テキスト ボックス 21">
            <a:extLst>
              <a:ext uri="{FF2B5EF4-FFF2-40B4-BE49-F238E27FC236}">
                <a16:creationId xmlns:a16="http://schemas.microsoft.com/office/drawing/2014/main" id="{138A744F-6270-40C3-8558-818E877E67AE}"/>
              </a:ext>
            </a:extLst>
          </p:cNvPr>
          <p:cNvSpPr txBox="1"/>
          <p:nvPr/>
        </p:nvSpPr>
        <p:spPr>
          <a:xfrm>
            <a:off x="10822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3" name="グラフィックス 22" descr="ストップウォッチ 単色塗りつぶし">
            <a:extLst>
              <a:ext uri="{FF2B5EF4-FFF2-40B4-BE49-F238E27FC236}">
                <a16:creationId xmlns:a16="http://schemas.microsoft.com/office/drawing/2014/main" id="{610C9C19-C418-4397-8EFB-3F3678A63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395012"/>
            <a:ext cx="763585" cy="763585"/>
          </a:xfrm>
          <a:prstGeom prst="rect">
            <a:avLst/>
          </a:prstGeom>
        </p:spPr>
      </p:pic>
      <p:sp>
        <p:nvSpPr>
          <p:cNvPr id="24" name="テキスト ボックス 23">
            <a:extLst>
              <a:ext uri="{FF2B5EF4-FFF2-40B4-BE49-F238E27FC236}">
                <a16:creationId xmlns:a16="http://schemas.microsoft.com/office/drawing/2014/main" id="{3A9EF50F-F6A5-4827-9BFC-897F073B571B}"/>
              </a:ext>
            </a:extLst>
          </p:cNvPr>
          <p:cNvSpPr txBox="1"/>
          <p:nvPr/>
        </p:nvSpPr>
        <p:spPr>
          <a:xfrm>
            <a:off x="35206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5" name="グラフィックス 24" descr="ストップウォッチ 単色塗りつぶし">
            <a:extLst>
              <a:ext uri="{FF2B5EF4-FFF2-40B4-BE49-F238E27FC236}">
                <a16:creationId xmlns:a16="http://schemas.microsoft.com/office/drawing/2014/main" id="{1327B05B-31DE-477E-A06D-CA4B6BB59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395012"/>
            <a:ext cx="763585" cy="763585"/>
          </a:xfrm>
          <a:prstGeom prst="rect">
            <a:avLst/>
          </a:prstGeom>
        </p:spPr>
      </p:pic>
      <p:sp>
        <p:nvSpPr>
          <p:cNvPr id="26" name="テキスト ボックス 25">
            <a:extLst>
              <a:ext uri="{FF2B5EF4-FFF2-40B4-BE49-F238E27FC236}">
                <a16:creationId xmlns:a16="http://schemas.microsoft.com/office/drawing/2014/main" id="{383A446D-C262-4761-AD27-F11973EB96AC}"/>
              </a:ext>
            </a:extLst>
          </p:cNvPr>
          <p:cNvSpPr txBox="1"/>
          <p:nvPr/>
        </p:nvSpPr>
        <p:spPr>
          <a:xfrm>
            <a:off x="5870568"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7" name="グラフィックス 26" descr="ストップウォッチ 単色塗りつぶし">
            <a:extLst>
              <a:ext uri="{FF2B5EF4-FFF2-40B4-BE49-F238E27FC236}">
                <a16:creationId xmlns:a16="http://schemas.microsoft.com/office/drawing/2014/main" id="{981BC313-20D0-47AF-9751-04B98059AB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395012"/>
            <a:ext cx="763585" cy="763585"/>
          </a:xfrm>
          <a:prstGeom prst="rect">
            <a:avLst/>
          </a:prstGeom>
        </p:spPr>
      </p:pic>
      <p:sp>
        <p:nvSpPr>
          <p:cNvPr id="28" name="テキスト ボックス 27">
            <a:extLst>
              <a:ext uri="{FF2B5EF4-FFF2-40B4-BE49-F238E27FC236}">
                <a16:creationId xmlns:a16="http://schemas.microsoft.com/office/drawing/2014/main" id="{62ED2D0E-B4FA-4E46-A855-40293DAAD3E3}"/>
              </a:ext>
            </a:extLst>
          </p:cNvPr>
          <p:cNvSpPr txBox="1"/>
          <p:nvPr/>
        </p:nvSpPr>
        <p:spPr>
          <a:xfrm>
            <a:off x="8220477"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9" name="グラフィックス 28" descr="ストップウォッチ 単色塗りつぶし">
            <a:extLst>
              <a:ext uri="{FF2B5EF4-FFF2-40B4-BE49-F238E27FC236}">
                <a16:creationId xmlns:a16="http://schemas.microsoft.com/office/drawing/2014/main" id="{FB50FDAD-E612-4E30-8B61-8FE50991B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395012"/>
            <a:ext cx="763585" cy="763585"/>
          </a:xfrm>
          <a:prstGeom prst="rect">
            <a:avLst/>
          </a:prstGeom>
        </p:spPr>
      </p:pic>
      <p:sp>
        <p:nvSpPr>
          <p:cNvPr id="30" name="テキスト ボックス 29">
            <a:extLst>
              <a:ext uri="{FF2B5EF4-FFF2-40B4-BE49-F238E27FC236}">
                <a16:creationId xmlns:a16="http://schemas.microsoft.com/office/drawing/2014/main" id="{3B807F9C-DC21-4D3F-A8BA-C3D94EEF7942}"/>
              </a:ext>
            </a:extLst>
          </p:cNvPr>
          <p:cNvSpPr txBox="1"/>
          <p:nvPr/>
        </p:nvSpPr>
        <p:spPr>
          <a:xfrm>
            <a:off x="10591695"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sp>
        <p:nvSpPr>
          <p:cNvPr id="31" name="コンテンツ プレースホルダー 2">
            <a:extLst>
              <a:ext uri="{FF2B5EF4-FFF2-40B4-BE49-F238E27FC236}">
                <a16:creationId xmlns:a16="http://schemas.microsoft.com/office/drawing/2014/main" id="{A064A748-0AB9-4C00-9A49-BBD81E2C6368}"/>
              </a:ext>
            </a:extLst>
          </p:cNvPr>
          <p:cNvSpPr txBox="1">
            <a:spLocks/>
          </p:cNvSpPr>
          <p:nvPr/>
        </p:nvSpPr>
        <p:spPr>
          <a:xfrm>
            <a:off x="425038" y="5640503"/>
            <a:ext cx="11424062" cy="40011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r"/>
            <a:r>
              <a:rPr lang="en-US" altLang="ja-JP" sz="2000" dirty="0">
                <a:solidFill>
                  <a:srgbClr val="111724"/>
                </a:solidFill>
              </a:rPr>
              <a:t>※</a:t>
            </a:r>
            <a:r>
              <a:rPr lang="ja-JP" altLang="en-US" sz="2000" dirty="0">
                <a:solidFill>
                  <a:srgbClr val="111724"/>
                </a:solidFill>
              </a:rPr>
              <a:t>タイムキーパーが必要な場合、ファシリテーターが行います</a:t>
            </a:r>
            <a:endParaRPr lang="en-US" altLang="ja-JP" sz="2000" dirty="0">
              <a:solidFill>
                <a:srgbClr val="111724"/>
              </a:solidFill>
            </a:endParaRPr>
          </a:p>
        </p:txBody>
      </p:sp>
    </p:spTree>
    <p:extLst>
      <p:ext uri="{BB962C8B-B14F-4D97-AF65-F5344CB8AC3E}">
        <p14:creationId xmlns:p14="http://schemas.microsoft.com/office/powerpoint/2010/main" val="1109357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11</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b="1" dirty="0">
                <a:solidFill>
                  <a:schemeClr val="accent2"/>
                </a:solidFill>
              </a:rPr>
              <a:t>Listen : </a:t>
            </a:r>
            <a:r>
              <a:rPr lang="ja-JP" altLang="en-US" b="1" dirty="0">
                <a:solidFill>
                  <a:schemeClr val="accent2"/>
                </a:solidFill>
              </a:rPr>
              <a:t>顧客は誰か </a:t>
            </a:r>
            <a:r>
              <a:rPr lang="en-US" altLang="ja-JP" b="1" dirty="0">
                <a:solidFill>
                  <a:schemeClr val="accent2"/>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6968822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顧客についての情報の拡充</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354217"/>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想定されるレビューの枚数が足りない場合、営業やカスタマーサポートの方からできるだけ実際のフィードバックを収集し、加える</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42" name="テキスト ボックス 41">
            <a:extLst>
              <a:ext uri="{FF2B5EF4-FFF2-40B4-BE49-F238E27FC236}">
                <a16:creationId xmlns:a16="http://schemas.microsoft.com/office/drawing/2014/main" id="{1F42C91B-ADFB-46F2-A0CA-944F30491471}"/>
              </a:ext>
            </a:extLst>
          </p:cNvPr>
          <p:cNvSpPr txBox="1"/>
          <p:nvPr/>
        </p:nvSpPr>
        <p:spPr>
          <a:xfrm>
            <a:off x="425038" y="2826344"/>
            <a:ext cx="1999663" cy="461665"/>
          </a:xfrm>
          <a:prstGeom prst="rect">
            <a:avLst/>
          </a:prstGeom>
          <a:noFill/>
        </p:spPr>
        <p:txBody>
          <a:bodyPr wrap="square" lIns="0" rIns="0" rtlCol="0">
            <a:spAutoFit/>
          </a:bodyPr>
          <a:lstStyle/>
          <a:p>
            <a:pPr algn="ctr"/>
            <a:r>
              <a:rPr kumimoji="1" lang="ja-JP" altLang="en-US" sz="2400" b="1" dirty="0"/>
              <a:t>☆</a:t>
            </a:r>
          </a:p>
        </p:txBody>
      </p:sp>
      <p:sp>
        <p:nvSpPr>
          <p:cNvPr id="43" name="四角形: メモ 42">
            <a:extLst>
              <a:ext uri="{FF2B5EF4-FFF2-40B4-BE49-F238E27FC236}">
                <a16:creationId xmlns:a16="http://schemas.microsoft.com/office/drawing/2014/main" id="{92F9914A-089A-476B-828B-DF2312EADA52}"/>
              </a:ext>
            </a:extLst>
          </p:cNvPr>
          <p:cNvSpPr/>
          <p:nvPr/>
        </p:nvSpPr>
        <p:spPr>
          <a:xfrm>
            <a:off x="425038" y="3288009"/>
            <a:ext cx="2338710"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6" name="テキスト ボックス 45">
            <a:extLst>
              <a:ext uri="{FF2B5EF4-FFF2-40B4-BE49-F238E27FC236}">
                <a16:creationId xmlns:a16="http://schemas.microsoft.com/office/drawing/2014/main" id="{E3792A9C-6FC8-4850-A2E1-834CEA9DE931}"/>
              </a:ext>
            </a:extLst>
          </p:cNvPr>
          <p:cNvSpPr txBox="1"/>
          <p:nvPr/>
        </p:nvSpPr>
        <p:spPr>
          <a:xfrm>
            <a:off x="514159" y="3356946"/>
            <a:ext cx="2082523" cy="1323439"/>
          </a:xfrm>
          <a:prstGeom prst="rect">
            <a:avLst/>
          </a:prstGeom>
          <a:noFill/>
        </p:spPr>
        <p:txBody>
          <a:bodyPr wrap="square" lIns="0" rIns="0" rtlCol="0">
            <a:spAutoFit/>
          </a:bodyPr>
          <a:lstStyle/>
          <a:p>
            <a:pPr algn="ctr"/>
            <a:r>
              <a:rPr kumimoji="1" lang="ja-JP" altLang="en-US" sz="2000" dirty="0"/>
              <a:t>経路を検索したが不正確で時間も実態に合わず、遅刻してしまった</a:t>
            </a:r>
          </a:p>
        </p:txBody>
      </p:sp>
      <p:sp>
        <p:nvSpPr>
          <p:cNvPr id="47" name="テキスト ボックス 46">
            <a:extLst>
              <a:ext uri="{FF2B5EF4-FFF2-40B4-BE49-F238E27FC236}">
                <a16:creationId xmlns:a16="http://schemas.microsoft.com/office/drawing/2014/main" id="{9F1EE428-4140-42FE-A150-9CE5652F10C9}"/>
              </a:ext>
            </a:extLst>
          </p:cNvPr>
          <p:cNvSpPr txBox="1"/>
          <p:nvPr/>
        </p:nvSpPr>
        <p:spPr>
          <a:xfrm>
            <a:off x="4768326" y="2826344"/>
            <a:ext cx="1999663" cy="461665"/>
          </a:xfrm>
          <a:prstGeom prst="rect">
            <a:avLst/>
          </a:prstGeom>
          <a:noFill/>
        </p:spPr>
        <p:txBody>
          <a:bodyPr wrap="square" lIns="0" rIns="0" rtlCol="0">
            <a:spAutoFit/>
          </a:bodyPr>
          <a:lstStyle/>
          <a:p>
            <a:pPr algn="ctr"/>
            <a:r>
              <a:rPr kumimoji="1" lang="ja-JP" altLang="en-US" sz="2400" b="1" dirty="0"/>
              <a:t>☆☆☆</a:t>
            </a:r>
          </a:p>
        </p:txBody>
      </p:sp>
      <p:sp>
        <p:nvSpPr>
          <p:cNvPr id="48" name="テキスト ボックス 47">
            <a:extLst>
              <a:ext uri="{FF2B5EF4-FFF2-40B4-BE49-F238E27FC236}">
                <a16:creationId xmlns:a16="http://schemas.microsoft.com/office/drawing/2014/main" id="{478A3D35-A3F6-4808-A25A-AB4F6A13F80D}"/>
              </a:ext>
            </a:extLst>
          </p:cNvPr>
          <p:cNvSpPr txBox="1"/>
          <p:nvPr/>
        </p:nvSpPr>
        <p:spPr>
          <a:xfrm>
            <a:off x="9105901" y="2826344"/>
            <a:ext cx="1999663" cy="461665"/>
          </a:xfrm>
          <a:prstGeom prst="rect">
            <a:avLst/>
          </a:prstGeom>
          <a:noFill/>
        </p:spPr>
        <p:txBody>
          <a:bodyPr wrap="square" lIns="0" rIns="0" rtlCol="0">
            <a:spAutoFit/>
          </a:bodyPr>
          <a:lstStyle/>
          <a:p>
            <a:pPr algn="ctr"/>
            <a:r>
              <a:rPr kumimoji="1" lang="ja-JP" altLang="en-US" sz="2400" b="1" dirty="0"/>
              <a:t>☆☆☆☆☆</a:t>
            </a:r>
          </a:p>
        </p:txBody>
      </p:sp>
      <p:sp>
        <p:nvSpPr>
          <p:cNvPr id="49" name="四角形: メモ 48">
            <a:extLst>
              <a:ext uri="{FF2B5EF4-FFF2-40B4-BE49-F238E27FC236}">
                <a16:creationId xmlns:a16="http://schemas.microsoft.com/office/drawing/2014/main" id="{6A6CD76A-5412-42C5-BC62-1F288B8532B6}"/>
              </a:ext>
            </a:extLst>
          </p:cNvPr>
          <p:cNvSpPr/>
          <p:nvPr/>
        </p:nvSpPr>
        <p:spPr>
          <a:xfrm>
            <a:off x="4683965" y="3288009"/>
            <a:ext cx="208402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0" name="テキスト ボックス 49">
            <a:extLst>
              <a:ext uri="{FF2B5EF4-FFF2-40B4-BE49-F238E27FC236}">
                <a16:creationId xmlns:a16="http://schemas.microsoft.com/office/drawing/2014/main" id="{0C6A986A-B3C3-4BE1-BD72-98C6AB9D7AF4}"/>
              </a:ext>
            </a:extLst>
          </p:cNvPr>
          <p:cNvSpPr txBox="1"/>
          <p:nvPr/>
        </p:nvSpPr>
        <p:spPr>
          <a:xfrm>
            <a:off x="4685466" y="3476991"/>
            <a:ext cx="2082523" cy="1323439"/>
          </a:xfrm>
          <a:prstGeom prst="rect">
            <a:avLst/>
          </a:prstGeom>
          <a:noFill/>
        </p:spPr>
        <p:txBody>
          <a:bodyPr wrap="square" lIns="0" rIns="0" rtlCol="0">
            <a:spAutoFit/>
          </a:bodyPr>
          <a:lstStyle/>
          <a:p>
            <a:pPr algn="ctr"/>
            <a:r>
              <a:rPr kumimoji="1" lang="ja-JP" altLang="en-US" sz="2000" dirty="0"/>
              <a:t>きちんと経路がわかるので不満はないが特別好きでもない</a:t>
            </a:r>
          </a:p>
        </p:txBody>
      </p:sp>
      <p:sp>
        <p:nvSpPr>
          <p:cNvPr id="51" name="四角形: メモ 50">
            <a:extLst>
              <a:ext uri="{FF2B5EF4-FFF2-40B4-BE49-F238E27FC236}">
                <a16:creationId xmlns:a16="http://schemas.microsoft.com/office/drawing/2014/main" id="{020ED575-E9BB-4502-81DC-9D3D68BA9510}"/>
              </a:ext>
            </a:extLst>
          </p:cNvPr>
          <p:cNvSpPr/>
          <p:nvPr/>
        </p:nvSpPr>
        <p:spPr>
          <a:xfrm>
            <a:off x="8958590" y="3288009"/>
            <a:ext cx="2342334" cy="1398984"/>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00A28779-CA71-409C-9AA5-F29D05E94588}"/>
              </a:ext>
            </a:extLst>
          </p:cNvPr>
          <p:cNvSpPr txBox="1"/>
          <p:nvPr/>
        </p:nvSpPr>
        <p:spPr>
          <a:xfrm>
            <a:off x="8960091" y="3476991"/>
            <a:ext cx="2342334" cy="1015663"/>
          </a:xfrm>
          <a:prstGeom prst="rect">
            <a:avLst/>
          </a:prstGeom>
          <a:noFill/>
        </p:spPr>
        <p:txBody>
          <a:bodyPr wrap="square" lIns="0" rIns="0" rtlCol="0">
            <a:spAutoFit/>
          </a:bodyPr>
          <a:lstStyle/>
          <a:p>
            <a:pPr algn="ctr"/>
            <a:r>
              <a:rPr kumimoji="1" lang="ja-JP" altLang="en-US" sz="2000" dirty="0"/>
              <a:t>素晴らしいアプリ。経路に留まらず出張計画を立てられる</a:t>
            </a:r>
          </a:p>
        </p:txBody>
      </p:sp>
      <p:sp>
        <p:nvSpPr>
          <p:cNvPr id="53" name="テキスト ボックス 52">
            <a:extLst>
              <a:ext uri="{FF2B5EF4-FFF2-40B4-BE49-F238E27FC236}">
                <a16:creationId xmlns:a16="http://schemas.microsoft.com/office/drawing/2014/main" id="{9FC682EC-8310-4620-9ADB-8542D2BDA74C}"/>
              </a:ext>
            </a:extLst>
          </p:cNvPr>
          <p:cNvSpPr txBox="1"/>
          <p:nvPr/>
        </p:nvSpPr>
        <p:spPr>
          <a:xfrm>
            <a:off x="8957089" y="4382259"/>
            <a:ext cx="714692" cy="369332"/>
          </a:xfrm>
          <a:prstGeom prst="rect">
            <a:avLst/>
          </a:prstGeom>
          <a:noFill/>
        </p:spPr>
        <p:txBody>
          <a:bodyPr wrap="square" lIns="0" rIns="0" rtlCol="0">
            <a:spAutoFit/>
          </a:bodyPr>
          <a:lstStyle/>
          <a:p>
            <a:pPr algn="ctr"/>
            <a:r>
              <a:rPr kumimoji="1" lang="ja-JP" altLang="en-US" dirty="0"/>
              <a:t>△</a:t>
            </a:r>
          </a:p>
        </p:txBody>
      </p:sp>
      <p:sp>
        <p:nvSpPr>
          <p:cNvPr id="54" name="矢印: 上 53">
            <a:extLst>
              <a:ext uri="{FF2B5EF4-FFF2-40B4-BE49-F238E27FC236}">
                <a16:creationId xmlns:a16="http://schemas.microsoft.com/office/drawing/2014/main" id="{DC2B2B51-2209-4059-BE69-736717C4D835}"/>
              </a:ext>
            </a:extLst>
          </p:cNvPr>
          <p:cNvSpPr/>
          <p:nvPr/>
        </p:nvSpPr>
        <p:spPr>
          <a:xfrm rot="5400000">
            <a:off x="5578158" y="-69264"/>
            <a:ext cx="718458" cy="9990836"/>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5" name="テキスト ボックス 54">
            <a:extLst>
              <a:ext uri="{FF2B5EF4-FFF2-40B4-BE49-F238E27FC236}">
                <a16:creationId xmlns:a16="http://schemas.microsoft.com/office/drawing/2014/main" id="{CED71E53-26D0-4737-B295-DA1D82D27E35}"/>
              </a:ext>
            </a:extLst>
          </p:cNvPr>
          <p:cNvSpPr txBox="1"/>
          <p:nvPr/>
        </p:nvSpPr>
        <p:spPr>
          <a:xfrm>
            <a:off x="425038" y="5285383"/>
            <a:ext cx="2084024" cy="923330"/>
          </a:xfrm>
          <a:prstGeom prst="rect">
            <a:avLst/>
          </a:prstGeom>
          <a:noFill/>
        </p:spPr>
        <p:txBody>
          <a:bodyPr wrap="square" lIns="0" rIns="0" rtlCol="0">
            <a:spAutoFit/>
          </a:bodyPr>
          <a:lstStyle/>
          <a:p>
            <a:pPr algn="ctr"/>
            <a:r>
              <a:rPr kumimoji="1" lang="ja-JP" altLang="en-US" dirty="0"/>
              <a:t>目的が達成できない</a:t>
            </a:r>
            <a:endParaRPr kumimoji="1" lang="en-US" altLang="ja-JP" dirty="0"/>
          </a:p>
          <a:p>
            <a:pPr algn="ctr"/>
            <a:r>
              <a:rPr kumimoji="1" lang="ja-JP" altLang="en-US" dirty="0"/>
              <a:t>不快な体験</a:t>
            </a:r>
            <a:endParaRPr kumimoji="1" lang="en-US" altLang="ja-JP" dirty="0"/>
          </a:p>
          <a:p>
            <a:pPr algn="ctr"/>
            <a:r>
              <a:rPr kumimoji="1" lang="ja-JP" altLang="en-US" dirty="0"/>
              <a:t>解約につながる</a:t>
            </a:r>
            <a:endParaRPr kumimoji="1" lang="en-US" altLang="ja-JP" dirty="0"/>
          </a:p>
        </p:txBody>
      </p:sp>
      <p:sp>
        <p:nvSpPr>
          <p:cNvPr id="56" name="テキスト ボックス 55">
            <a:extLst>
              <a:ext uri="{FF2B5EF4-FFF2-40B4-BE49-F238E27FC236}">
                <a16:creationId xmlns:a16="http://schemas.microsoft.com/office/drawing/2014/main" id="{924012EF-AD54-44AE-876A-F8D42AC5A618}"/>
              </a:ext>
            </a:extLst>
          </p:cNvPr>
          <p:cNvSpPr txBox="1"/>
          <p:nvPr/>
        </p:nvSpPr>
        <p:spPr>
          <a:xfrm>
            <a:off x="4709313" y="5285383"/>
            <a:ext cx="2084024" cy="923330"/>
          </a:xfrm>
          <a:prstGeom prst="rect">
            <a:avLst/>
          </a:prstGeom>
          <a:noFill/>
        </p:spPr>
        <p:txBody>
          <a:bodyPr wrap="square" lIns="0" rIns="0" rtlCol="0">
            <a:spAutoFit/>
          </a:bodyPr>
          <a:lstStyle/>
          <a:p>
            <a:pPr algn="ctr"/>
            <a:r>
              <a:rPr kumimoji="1" lang="ja-JP" altLang="en-US" dirty="0"/>
              <a:t>目的は達成できた</a:t>
            </a:r>
            <a:endParaRPr kumimoji="1" lang="en-US" altLang="ja-JP" dirty="0"/>
          </a:p>
          <a:p>
            <a:pPr algn="ctr"/>
            <a:r>
              <a:rPr kumimoji="1" lang="ja-JP" altLang="en-US" dirty="0"/>
              <a:t>特別な感動はない</a:t>
            </a:r>
            <a:endParaRPr kumimoji="1" lang="en-US" altLang="ja-JP" dirty="0"/>
          </a:p>
          <a:p>
            <a:pPr algn="ctr"/>
            <a:r>
              <a:rPr kumimoji="1" lang="ja-JP" altLang="en-US" dirty="0"/>
              <a:t>他に乗り換えする</a:t>
            </a:r>
            <a:endParaRPr kumimoji="1" lang="en-US" altLang="ja-JP" dirty="0"/>
          </a:p>
        </p:txBody>
      </p:sp>
      <p:sp>
        <p:nvSpPr>
          <p:cNvPr id="57" name="テキスト ボックス 56">
            <a:extLst>
              <a:ext uri="{FF2B5EF4-FFF2-40B4-BE49-F238E27FC236}">
                <a16:creationId xmlns:a16="http://schemas.microsoft.com/office/drawing/2014/main" id="{79C076E2-835A-41CA-BE9C-ED4EA88AF8E8}"/>
              </a:ext>
            </a:extLst>
          </p:cNvPr>
          <p:cNvSpPr txBox="1"/>
          <p:nvPr/>
        </p:nvSpPr>
        <p:spPr>
          <a:xfrm>
            <a:off x="9127207" y="5285383"/>
            <a:ext cx="2084024" cy="923330"/>
          </a:xfrm>
          <a:prstGeom prst="rect">
            <a:avLst/>
          </a:prstGeom>
          <a:noFill/>
        </p:spPr>
        <p:txBody>
          <a:bodyPr wrap="square" lIns="0" rIns="0" rtlCol="0">
            <a:spAutoFit/>
          </a:bodyPr>
          <a:lstStyle/>
          <a:p>
            <a:pPr algn="ctr"/>
            <a:r>
              <a:rPr kumimoji="1" lang="ja-JP" altLang="en-US" dirty="0"/>
              <a:t>目的は達成できた</a:t>
            </a:r>
            <a:endParaRPr kumimoji="1" lang="en-US" altLang="ja-JP" dirty="0"/>
          </a:p>
          <a:p>
            <a:pPr algn="ctr"/>
            <a:r>
              <a:rPr kumimoji="1" lang="ja-JP" altLang="en-US" dirty="0"/>
              <a:t>特別な感動がある</a:t>
            </a:r>
            <a:endParaRPr kumimoji="1" lang="en-US" altLang="ja-JP" dirty="0"/>
          </a:p>
          <a:p>
            <a:pPr algn="ctr"/>
            <a:r>
              <a:rPr kumimoji="1" lang="ja-JP" altLang="en-US" dirty="0"/>
              <a:t>継続して利用する</a:t>
            </a:r>
            <a:endParaRPr kumimoji="1" lang="en-US" altLang="ja-JP" dirty="0"/>
          </a:p>
        </p:txBody>
      </p:sp>
    </p:spTree>
    <p:extLst>
      <p:ext uri="{BB962C8B-B14F-4D97-AF65-F5344CB8AC3E}">
        <p14:creationId xmlns:p14="http://schemas.microsoft.com/office/powerpoint/2010/main" val="352238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13</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71078143-8E73-4797-855E-5AFC47A2FE07}"/>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b="1" dirty="0">
                <a:solidFill>
                  <a:schemeClr val="accent2"/>
                </a:solidFill>
              </a:rPr>
              <a:t>Define : </a:t>
            </a:r>
            <a:r>
              <a:rPr lang="ja-JP" altLang="en-US" b="1" dirty="0">
                <a:solidFill>
                  <a:schemeClr val="accent2"/>
                </a:solidFill>
              </a:rPr>
              <a:t>課題と機会は何か </a:t>
            </a:r>
            <a:r>
              <a:rPr lang="en-US" altLang="ja-JP" b="1" dirty="0">
                <a:solidFill>
                  <a:schemeClr val="accent2"/>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2256461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課題と重みの見直し</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203132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en-US" altLang="ja-JP" dirty="0"/>
              <a:t>Invent </a:t>
            </a:r>
            <a:r>
              <a:rPr lang="ja-JP" altLang="en-US" dirty="0"/>
              <a:t>の採択結果や精度に問題があれば、課題・強みの数と重みを見直す</a:t>
            </a:r>
            <a:endParaRPr lang="en-US" altLang="ja-JP" dirty="0"/>
          </a:p>
          <a:p>
            <a:pPr marL="342900" indent="-342900">
              <a:buFont typeface="Arial" panose="020B0604020202020204" pitchFamily="34" charset="0"/>
              <a:buChar char="•"/>
            </a:pPr>
            <a:r>
              <a:rPr lang="en-US" altLang="ja-JP" dirty="0"/>
              <a:t>Invent </a:t>
            </a:r>
            <a:r>
              <a:rPr lang="ja-JP" altLang="en-US" dirty="0"/>
              <a:t>で個々人の評価結果がぶれていれば、評価基準の明確化を検討する</a:t>
            </a:r>
            <a:endParaRPr lang="en-US" altLang="ja-JP" dirty="0"/>
          </a:p>
          <a:p>
            <a:pPr marL="342900" indent="-342900">
              <a:buFont typeface="Arial" panose="020B0604020202020204" pitchFamily="34" charset="0"/>
              <a:buChar char="•"/>
            </a:pPr>
            <a:r>
              <a:rPr lang="ja-JP" altLang="en-US" dirty="0"/>
              <a:t>モデルの改善の重み上限値についても検討する</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14</a:t>
            </a:fld>
            <a:endParaRPr lang="en-US"/>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100" name="四角形: 角を丸くする 99">
            <a:extLst>
              <a:ext uri="{FF2B5EF4-FFF2-40B4-BE49-F238E27FC236}">
                <a16:creationId xmlns:a16="http://schemas.microsoft.com/office/drawing/2014/main" id="{E5C086F6-CD24-44B7-97C9-0C87B2DCA9F2}"/>
              </a:ext>
            </a:extLst>
          </p:cNvPr>
          <p:cNvSpPr/>
          <p:nvPr/>
        </p:nvSpPr>
        <p:spPr>
          <a:xfrm>
            <a:off x="3122579" y="3390292"/>
            <a:ext cx="7140102" cy="127596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35" name="直線コネクタ 34">
            <a:extLst>
              <a:ext uri="{FF2B5EF4-FFF2-40B4-BE49-F238E27FC236}">
                <a16:creationId xmlns:a16="http://schemas.microsoft.com/office/drawing/2014/main" id="{A9E25F8F-6244-4060-A1BD-32B9CACBF48A}"/>
              </a:ext>
            </a:extLst>
          </p:cNvPr>
          <p:cNvCxnSpPr>
            <a:cxnSpLocks/>
          </p:cNvCxnSpPr>
          <p:nvPr/>
        </p:nvCxnSpPr>
        <p:spPr>
          <a:xfrm flipV="1">
            <a:off x="1088797" y="4675797"/>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042C456-2DDF-4CCE-8410-E3AA8CF55415}"/>
              </a:ext>
            </a:extLst>
          </p:cNvPr>
          <p:cNvCxnSpPr>
            <a:cxnSpLocks/>
          </p:cNvCxnSpPr>
          <p:nvPr/>
        </p:nvCxnSpPr>
        <p:spPr>
          <a:xfrm flipV="1">
            <a:off x="1088797" y="6091273"/>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079688D9-DDFB-45A7-957B-2A4AC9BAD7F9}"/>
              </a:ext>
            </a:extLst>
          </p:cNvPr>
          <p:cNvCxnSpPr>
            <a:cxnSpLocks/>
          </p:cNvCxnSpPr>
          <p:nvPr/>
        </p:nvCxnSpPr>
        <p:spPr>
          <a:xfrm flipV="1">
            <a:off x="1088797" y="5332172"/>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4765203C-8490-4A8B-89E0-4A62691E2A9B}"/>
              </a:ext>
            </a:extLst>
          </p:cNvPr>
          <p:cNvSpPr txBox="1"/>
          <p:nvPr/>
        </p:nvSpPr>
        <p:spPr>
          <a:xfrm>
            <a:off x="1365561" y="4880550"/>
            <a:ext cx="1301061" cy="369332"/>
          </a:xfrm>
          <a:prstGeom prst="rect">
            <a:avLst/>
          </a:prstGeom>
          <a:noFill/>
        </p:spPr>
        <p:txBody>
          <a:bodyPr wrap="square" lIns="0" rIns="0" rtlCol="0">
            <a:spAutoFit/>
          </a:bodyPr>
          <a:lstStyle/>
          <a:p>
            <a:pPr algn="r"/>
            <a:r>
              <a:rPr kumimoji="1" lang="ja-JP" altLang="en-US" dirty="0"/>
              <a:t>解決策①</a:t>
            </a:r>
          </a:p>
        </p:txBody>
      </p:sp>
      <p:sp>
        <p:nvSpPr>
          <p:cNvPr id="41" name="四角形: メモ 40">
            <a:extLst>
              <a:ext uri="{FF2B5EF4-FFF2-40B4-BE49-F238E27FC236}">
                <a16:creationId xmlns:a16="http://schemas.microsoft.com/office/drawing/2014/main" id="{66D3DCC2-E5D2-44EE-A4C9-AF28B1B0C7EF}"/>
              </a:ext>
            </a:extLst>
          </p:cNvPr>
          <p:cNvSpPr/>
          <p:nvPr/>
        </p:nvSpPr>
        <p:spPr>
          <a:xfrm rot="21255170">
            <a:off x="3553616" y="492332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42" name="テキスト ボックス 41">
            <a:extLst>
              <a:ext uri="{FF2B5EF4-FFF2-40B4-BE49-F238E27FC236}">
                <a16:creationId xmlns:a16="http://schemas.microsoft.com/office/drawing/2014/main" id="{166B1481-34D6-46F5-AF7E-A173082FE20A}"/>
              </a:ext>
            </a:extLst>
          </p:cNvPr>
          <p:cNvSpPr txBox="1"/>
          <p:nvPr/>
        </p:nvSpPr>
        <p:spPr>
          <a:xfrm>
            <a:off x="1365561" y="5679331"/>
            <a:ext cx="1301061" cy="369332"/>
          </a:xfrm>
          <a:prstGeom prst="rect">
            <a:avLst/>
          </a:prstGeom>
          <a:noFill/>
        </p:spPr>
        <p:txBody>
          <a:bodyPr wrap="square" lIns="0" rIns="0" rtlCol="0">
            <a:spAutoFit/>
          </a:bodyPr>
          <a:lstStyle/>
          <a:p>
            <a:pPr algn="r"/>
            <a:r>
              <a:rPr kumimoji="1" lang="ja-JP" altLang="en-US" dirty="0"/>
              <a:t>解決策②</a:t>
            </a:r>
          </a:p>
        </p:txBody>
      </p:sp>
      <p:sp>
        <p:nvSpPr>
          <p:cNvPr id="43" name="四角形: メモ 42">
            <a:extLst>
              <a:ext uri="{FF2B5EF4-FFF2-40B4-BE49-F238E27FC236}">
                <a16:creationId xmlns:a16="http://schemas.microsoft.com/office/drawing/2014/main" id="{3E5CC252-26A3-4C61-B064-4EF1836885A2}"/>
              </a:ext>
            </a:extLst>
          </p:cNvPr>
          <p:cNvSpPr/>
          <p:nvPr/>
        </p:nvSpPr>
        <p:spPr>
          <a:xfrm rot="21255170">
            <a:off x="5902735" y="4923328"/>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44" name="四角形: メモ 43">
            <a:extLst>
              <a:ext uri="{FF2B5EF4-FFF2-40B4-BE49-F238E27FC236}">
                <a16:creationId xmlns:a16="http://schemas.microsoft.com/office/drawing/2014/main" id="{D44B8772-2C2F-452C-8C5B-84738B36BCFF}"/>
              </a:ext>
            </a:extLst>
          </p:cNvPr>
          <p:cNvSpPr/>
          <p:nvPr/>
        </p:nvSpPr>
        <p:spPr>
          <a:xfrm rot="21255170">
            <a:off x="4218528" y="556093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45" name="四角形: メモ 44">
            <a:extLst>
              <a:ext uri="{FF2B5EF4-FFF2-40B4-BE49-F238E27FC236}">
                <a16:creationId xmlns:a16="http://schemas.microsoft.com/office/drawing/2014/main" id="{C51517E9-FC4E-4386-81B5-E24FD2DB7428}"/>
              </a:ext>
            </a:extLst>
          </p:cNvPr>
          <p:cNvSpPr/>
          <p:nvPr/>
        </p:nvSpPr>
        <p:spPr>
          <a:xfrm rot="21255170">
            <a:off x="7083498" y="552563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46" name="四角形: メモ 45">
            <a:extLst>
              <a:ext uri="{FF2B5EF4-FFF2-40B4-BE49-F238E27FC236}">
                <a16:creationId xmlns:a16="http://schemas.microsoft.com/office/drawing/2014/main" id="{5C0609AB-1779-45B0-A2B3-9B3340B26B07}"/>
              </a:ext>
            </a:extLst>
          </p:cNvPr>
          <p:cNvSpPr/>
          <p:nvPr/>
        </p:nvSpPr>
        <p:spPr>
          <a:xfrm rot="21255170">
            <a:off x="3632310" y="429392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7" name="四角形: メモ 46">
            <a:extLst>
              <a:ext uri="{FF2B5EF4-FFF2-40B4-BE49-F238E27FC236}">
                <a16:creationId xmlns:a16="http://schemas.microsoft.com/office/drawing/2014/main" id="{542FBD90-5E36-41D2-9561-C5EA0D316F6B}"/>
              </a:ext>
            </a:extLst>
          </p:cNvPr>
          <p:cNvSpPr/>
          <p:nvPr/>
        </p:nvSpPr>
        <p:spPr>
          <a:xfrm rot="21255170">
            <a:off x="3541394" y="417559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8" name="四角形: メモ 47">
            <a:extLst>
              <a:ext uri="{FF2B5EF4-FFF2-40B4-BE49-F238E27FC236}">
                <a16:creationId xmlns:a16="http://schemas.microsoft.com/office/drawing/2014/main" id="{3F7B0467-FF4A-47D8-9009-49ED8AC0BEDC}"/>
              </a:ext>
            </a:extLst>
          </p:cNvPr>
          <p:cNvSpPr/>
          <p:nvPr/>
        </p:nvSpPr>
        <p:spPr>
          <a:xfrm rot="21255170">
            <a:off x="4230647" y="4165919"/>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9" name="四角形: メモ 48">
            <a:extLst>
              <a:ext uri="{FF2B5EF4-FFF2-40B4-BE49-F238E27FC236}">
                <a16:creationId xmlns:a16="http://schemas.microsoft.com/office/drawing/2014/main" id="{30EEFDD7-1508-4033-BFFD-86FB8E6C6BA2}"/>
              </a:ext>
            </a:extLst>
          </p:cNvPr>
          <p:cNvSpPr/>
          <p:nvPr/>
        </p:nvSpPr>
        <p:spPr>
          <a:xfrm rot="21255170">
            <a:off x="4781323" y="4165919"/>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四角形: メモ 70">
            <a:extLst>
              <a:ext uri="{FF2B5EF4-FFF2-40B4-BE49-F238E27FC236}">
                <a16:creationId xmlns:a16="http://schemas.microsoft.com/office/drawing/2014/main" id="{709EDD6B-E4C2-4F51-8526-923B257B7605}"/>
              </a:ext>
            </a:extLst>
          </p:cNvPr>
          <p:cNvSpPr/>
          <p:nvPr/>
        </p:nvSpPr>
        <p:spPr>
          <a:xfrm rot="21255170">
            <a:off x="6708135" y="4265276"/>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6" name="四角形: メモ 75">
            <a:extLst>
              <a:ext uri="{FF2B5EF4-FFF2-40B4-BE49-F238E27FC236}">
                <a16:creationId xmlns:a16="http://schemas.microsoft.com/office/drawing/2014/main" id="{9395BB73-E0E7-4A1C-AC47-CAFFE30E4E7D}"/>
              </a:ext>
            </a:extLst>
          </p:cNvPr>
          <p:cNvSpPr/>
          <p:nvPr/>
        </p:nvSpPr>
        <p:spPr>
          <a:xfrm rot="21255170">
            <a:off x="7278961" y="4196686"/>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7" name="四角形: メモ 76">
            <a:extLst>
              <a:ext uri="{FF2B5EF4-FFF2-40B4-BE49-F238E27FC236}">
                <a16:creationId xmlns:a16="http://schemas.microsoft.com/office/drawing/2014/main" id="{B3B33EE9-BAB9-4C22-B7DA-4484CFC28256}"/>
              </a:ext>
            </a:extLst>
          </p:cNvPr>
          <p:cNvSpPr/>
          <p:nvPr/>
        </p:nvSpPr>
        <p:spPr>
          <a:xfrm rot="21255170">
            <a:off x="6572610" y="4125828"/>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62A3B1A2-16AE-4C92-B414-D93C24512D2C}"/>
              </a:ext>
            </a:extLst>
          </p:cNvPr>
          <p:cNvSpPr/>
          <p:nvPr/>
        </p:nvSpPr>
        <p:spPr>
          <a:xfrm rot="20487085">
            <a:off x="6421357" y="4042749"/>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9C3312F2-73AF-4785-B139-1120FE571A4D}"/>
              </a:ext>
            </a:extLst>
          </p:cNvPr>
          <p:cNvSpPr/>
          <p:nvPr/>
        </p:nvSpPr>
        <p:spPr>
          <a:xfrm rot="20487085">
            <a:off x="7089210" y="4042749"/>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四角形: メモ 79">
            <a:extLst>
              <a:ext uri="{FF2B5EF4-FFF2-40B4-BE49-F238E27FC236}">
                <a16:creationId xmlns:a16="http://schemas.microsoft.com/office/drawing/2014/main" id="{8EBC88FB-29BE-45E8-A849-E29CAC8F5A8B}"/>
              </a:ext>
            </a:extLst>
          </p:cNvPr>
          <p:cNvSpPr/>
          <p:nvPr/>
        </p:nvSpPr>
        <p:spPr>
          <a:xfrm rot="21255170">
            <a:off x="5951166" y="4136929"/>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四角形: メモ 80">
            <a:extLst>
              <a:ext uri="{FF2B5EF4-FFF2-40B4-BE49-F238E27FC236}">
                <a16:creationId xmlns:a16="http://schemas.microsoft.com/office/drawing/2014/main" id="{D030A59F-636B-46F9-80A7-2E80A7691D73}"/>
              </a:ext>
            </a:extLst>
          </p:cNvPr>
          <p:cNvSpPr/>
          <p:nvPr/>
        </p:nvSpPr>
        <p:spPr>
          <a:xfrm rot="21255170">
            <a:off x="5876551" y="4065948"/>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テキスト ボックス 81">
            <a:extLst>
              <a:ext uri="{FF2B5EF4-FFF2-40B4-BE49-F238E27FC236}">
                <a16:creationId xmlns:a16="http://schemas.microsoft.com/office/drawing/2014/main" id="{676209DC-ED77-4414-AD44-6914EDFC691F}"/>
              </a:ext>
            </a:extLst>
          </p:cNvPr>
          <p:cNvSpPr txBox="1"/>
          <p:nvPr/>
        </p:nvSpPr>
        <p:spPr>
          <a:xfrm>
            <a:off x="6445400" y="4112081"/>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3" name="テキスト ボックス 82">
            <a:extLst>
              <a:ext uri="{FF2B5EF4-FFF2-40B4-BE49-F238E27FC236}">
                <a16:creationId xmlns:a16="http://schemas.microsoft.com/office/drawing/2014/main" id="{9C091010-E90E-4EA9-AAC3-52358AA0F7F7}"/>
              </a:ext>
            </a:extLst>
          </p:cNvPr>
          <p:cNvSpPr txBox="1"/>
          <p:nvPr/>
        </p:nvSpPr>
        <p:spPr>
          <a:xfrm>
            <a:off x="5917692" y="4092490"/>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84" name="テキスト ボックス 83">
            <a:extLst>
              <a:ext uri="{FF2B5EF4-FFF2-40B4-BE49-F238E27FC236}">
                <a16:creationId xmlns:a16="http://schemas.microsoft.com/office/drawing/2014/main" id="{F421BAF5-13A0-409F-9697-27C46D7A5C8D}"/>
              </a:ext>
            </a:extLst>
          </p:cNvPr>
          <p:cNvSpPr txBox="1"/>
          <p:nvPr/>
        </p:nvSpPr>
        <p:spPr>
          <a:xfrm>
            <a:off x="7113253" y="4112081"/>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5" name="テキスト ボックス 84">
            <a:extLst>
              <a:ext uri="{FF2B5EF4-FFF2-40B4-BE49-F238E27FC236}">
                <a16:creationId xmlns:a16="http://schemas.microsoft.com/office/drawing/2014/main" id="{DF1BED09-98E4-421D-91E4-C73E530B96B2}"/>
              </a:ext>
            </a:extLst>
          </p:cNvPr>
          <p:cNvSpPr txBox="1"/>
          <p:nvPr/>
        </p:nvSpPr>
        <p:spPr>
          <a:xfrm rot="21392222">
            <a:off x="5794727" y="3601342"/>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86" name="四角形: メモ 85">
            <a:extLst>
              <a:ext uri="{FF2B5EF4-FFF2-40B4-BE49-F238E27FC236}">
                <a16:creationId xmlns:a16="http://schemas.microsoft.com/office/drawing/2014/main" id="{3FF07705-7D28-4E42-B2F5-2C9DD5E35FEF}"/>
              </a:ext>
            </a:extLst>
          </p:cNvPr>
          <p:cNvSpPr/>
          <p:nvPr/>
        </p:nvSpPr>
        <p:spPr>
          <a:xfrm rot="21255170">
            <a:off x="3388110" y="409920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7" name="四角形: メモ 86">
            <a:extLst>
              <a:ext uri="{FF2B5EF4-FFF2-40B4-BE49-F238E27FC236}">
                <a16:creationId xmlns:a16="http://schemas.microsoft.com/office/drawing/2014/main" id="{6E61DBBA-42D2-41D9-9536-9BF92B555A18}"/>
              </a:ext>
            </a:extLst>
          </p:cNvPr>
          <p:cNvSpPr/>
          <p:nvPr/>
        </p:nvSpPr>
        <p:spPr>
          <a:xfrm rot="21255170">
            <a:off x="4045083" y="4065949"/>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EF272247-2D40-43DD-893E-AB32905033CB}"/>
              </a:ext>
            </a:extLst>
          </p:cNvPr>
          <p:cNvSpPr txBox="1"/>
          <p:nvPr/>
        </p:nvSpPr>
        <p:spPr>
          <a:xfrm>
            <a:off x="4080694" y="4120712"/>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89" name="テキスト ボックス 88">
            <a:extLst>
              <a:ext uri="{FF2B5EF4-FFF2-40B4-BE49-F238E27FC236}">
                <a16:creationId xmlns:a16="http://schemas.microsoft.com/office/drawing/2014/main" id="{1CABD091-F074-4DCD-A9BA-551A3126F6FF}"/>
              </a:ext>
            </a:extLst>
          </p:cNvPr>
          <p:cNvSpPr txBox="1"/>
          <p:nvPr/>
        </p:nvSpPr>
        <p:spPr>
          <a:xfrm rot="21392222">
            <a:off x="3305924" y="3671730"/>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90" name="テキスト ボックス 89">
            <a:extLst>
              <a:ext uri="{FF2B5EF4-FFF2-40B4-BE49-F238E27FC236}">
                <a16:creationId xmlns:a16="http://schemas.microsoft.com/office/drawing/2014/main" id="{D92624D3-4E9D-4A98-96D8-8EFA4FE9B5C0}"/>
              </a:ext>
            </a:extLst>
          </p:cNvPr>
          <p:cNvSpPr txBox="1"/>
          <p:nvPr/>
        </p:nvSpPr>
        <p:spPr>
          <a:xfrm>
            <a:off x="3406326" y="4120712"/>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92" name="四角形: メモ 91">
            <a:extLst>
              <a:ext uri="{FF2B5EF4-FFF2-40B4-BE49-F238E27FC236}">
                <a16:creationId xmlns:a16="http://schemas.microsoft.com/office/drawing/2014/main" id="{715E07E3-97A1-4E0B-9F30-F1B0C114D9F4}"/>
              </a:ext>
            </a:extLst>
          </p:cNvPr>
          <p:cNvSpPr/>
          <p:nvPr/>
        </p:nvSpPr>
        <p:spPr>
          <a:xfrm rot="21255170">
            <a:off x="4673672" y="4065949"/>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3" name="テキスト ボックス 92">
            <a:extLst>
              <a:ext uri="{FF2B5EF4-FFF2-40B4-BE49-F238E27FC236}">
                <a16:creationId xmlns:a16="http://schemas.microsoft.com/office/drawing/2014/main" id="{C71FE16E-B978-4826-A168-2F492FC66FDE}"/>
              </a:ext>
            </a:extLst>
          </p:cNvPr>
          <p:cNvSpPr txBox="1"/>
          <p:nvPr/>
        </p:nvSpPr>
        <p:spPr>
          <a:xfrm>
            <a:off x="4709283" y="4120712"/>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96" name="四角形: メモ 95">
            <a:extLst>
              <a:ext uri="{FF2B5EF4-FFF2-40B4-BE49-F238E27FC236}">
                <a16:creationId xmlns:a16="http://schemas.microsoft.com/office/drawing/2014/main" id="{4B3F8319-D5ED-4908-A6D2-5EADD8E7C236}"/>
              </a:ext>
            </a:extLst>
          </p:cNvPr>
          <p:cNvSpPr/>
          <p:nvPr/>
        </p:nvSpPr>
        <p:spPr>
          <a:xfrm rot="21255170">
            <a:off x="8903344" y="4923327"/>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97" name="四角形: メモ 96">
            <a:extLst>
              <a:ext uri="{FF2B5EF4-FFF2-40B4-BE49-F238E27FC236}">
                <a16:creationId xmlns:a16="http://schemas.microsoft.com/office/drawing/2014/main" id="{1763FF3D-1AAF-41C3-8549-62CA7B139332}"/>
              </a:ext>
            </a:extLst>
          </p:cNvPr>
          <p:cNvSpPr/>
          <p:nvPr/>
        </p:nvSpPr>
        <p:spPr>
          <a:xfrm rot="21255170">
            <a:off x="8907453" y="5525638"/>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98" name="テキスト ボックス 97">
            <a:extLst>
              <a:ext uri="{FF2B5EF4-FFF2-40B4-BE49-F238E27FC236}">
                <a16:creationId xmlns:a16="http://schemas.microsoft.com/office/drawing/2014/main" id="{267B488A-B72F-4E06-A067-5C50B04D0666}"/>
              </a:ext>
            </a:extLst>
          </p:cNvPr>
          <p:cNvSpPr txBox="1"/>
          <p:nvPr/>
        </p:nvSpPr>
        <p:spPr>
          <a:xfrm rot="21392222">
            <a:off x="8339807" y="3601343"/>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モデルの改善</a:t>
            </a:r>
          </a:p>
        </p:txBody>
      </p:sp>
    </p:spTree>
    <p:extLst>
      <p:ext uri="{BB962C8B-B14F-4D97-AF65-F5344CB8AC3E}">
        <p14:creationId xmlns:p14="http://schemas.microsoft.com/office/powerpoint/2010/main" val="28220818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15</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8" name="Text Placeholder 10">
            <a:extLst>
              <a:ext uri="{FF2B5EF4-FFF2-40B4-BE49-F238E27FC236}">
                <a16:creationId xmlns:a16="http://schemas.microsoft.com/office/drawing/2014/main" id="{AE51D1AB-5953-4C60-99C1-F0727EB66171}"/>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solidFill>
                  <a:srgbClr val="111724"/>
                </a:solidFill>
              </a:rPr>
              <a:t>Define : </a:t>
            </a:r>
            <a:r>
              <a:rPr lang="ja-JP" altLang="en-US" dirty="0">
                <a:solidFill>
                  <a:srgbClr val="111724"/>
                </a:solidFill>
              </a:rPr>
              <a:t>課題と機会は何か </a:t>
            </a:r>
            <a:r>
              <a:rPr lang="en-US" altLang="ja-JP" dirty="0">
                <a:solidFill>
                  <a:srgbClr val="111724"/>
                </a:solidFill>
              </a:rPr>
              <a:t>? </a:t>
            </a:r>
          </a:p>
          <a:p>
            <a:pPr marL="457200" indent="-457200">
              <a:buAutoNum type="arabicPeriod"/>
            </a:pPr>
            <a:r>
              <a:rPr lang="en-US" altLang="ja-JP" b="1" dirty="0">
                <a:solidFill>
                  <a:schemeClr val="accent2"/>
                </a:solidFill>
              </a:rPr>
              <a:t>Invent : </a:t>
            </a:r>
            <a:r>
              <a:rPr lang="ja-JP" altLang="en-US" b="1" dirty="0">
                <a:solidFill>
                  <a:schemeClr val="accent2"/>
                </a:solidFill>
              </a:rPr>
              <a:t>解決策は何か </a:t>
            </a:r>
            <a:r>
              <a:rPr lang="en-US" altLang="ja-JP" b="1" dirty="0">
                <a:solidFill>
                  <a:schemeClr val="accent2"/>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859344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a:xfrm>
            <a:off x="425038" y="342900"/>
            <a:ext cx="9889001" cy="647176"/>
          </a:xfrm>
        </p:spPr>
        <p:txBody>
          <a:bodyPr/>
          <a:lstStyle/>
          <a:p>
            <a:r>
              <a:rPr kumimoji="1" lang="ja-JP" altLang="en-US" dirty="0"/>
              <a:t>事例 </a:t>
            </a:r>
            <a:r>
              <a:rPr kumimoji="1" lang="en-US" altLang="ja-JP" dirty="0"/>
              <a:t>/ </a:t>
            </a:r>
            <a:r>
              <a:rPr kumimoji="1" lang="ja-JP" altLang="en-US" dirty="0"/>
              <a:t>解決策案の拡充</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対処できていない課題、活かせていない強みがある場合、解決策を収集する</a:t>
            </a:r>
            <a:endParaRPr lang="en-US" altLang="ja-JP" dirty="0"/>
          </a:p>
          <a:p>
            <a:pPr marL="342900" indent="-342900">
              <a:buFont typeface="Arial" panose="020B0604020202020204" pitchFamily="34" charset="0"/>
              <a:buChar char="•"/>
            </a:pPr>
            <a:r>
              <a:rPr lang="ja-JP" altLang="en-US" dirty="0"/>
              <a:t>他の業界の解決策も収集する、既存の解決策をマージするなどして洗練する</a:t>
            </a:r>
            <a:endParaRPr lang="en-US" altLang="ja-JP" dirty="0"/>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16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cxnSp>
        <p:nvCxnSpPr>
          <p:cNvPr id="59" name="直線コネクタ 58">
            <a:extLst>
              <a:ext uri="{FF2B5EF4-FFF2-40B4-BE49-F238E27FC236}">
                <a16:creationId xmlns:a16="http://schemas.microsoft.com/office/drawing/2014/main" id="{1560E745-79A9-4850-BCDD-38D8A612C4A5}"/>
              </a:ext>
            </a:extLst>
          </p:cNvPr>
          <p:cNvCxnSpPr>
            <a:cxnSpLocks/>
          </p:cNvCxnSpPr>
          <p:nvPr/>
        </p:nvCxnSpPr>
        <p:spPr>
          <a:xfrm flipV="1">
            <a:off x="689963" y="4186201"/>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4C1B658-CB00-42AD-AA3A-C6EEAE7C6B9A}"/>
              </a:ext>
            </a:extLst>
          </p:cNvPr>
          <p:cNvCxnSpPr>
            <a:cxnSpLocks/>
          </p:cNvCxnSpPr>
          <p:nvPr/>
        </p:nvCxnSpPr>
        <p:spPr>
          <a:xfrm flipV="1">
            <a:off x="689963" y="5601677"/>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74217913-7498-460F-975E-5C5A1A7CA520}"/>
              </a:ext>
            </a:extLst>
          </p:cNvPr>
          <p:cNvCxnSpPr>
            <a:cxnSpLocks/>
          </p:cNvCxnSpPr>
          <p:nvPr/>
        </p:nvCxnSpPr>
        <p:spPr>
          <a:xfrm flipV="1">
            <a:off x="689963" y="4842576"/>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3610717-686B-43CB-A374-830C28C95428}"/>
              </a:ext>
            </a:extLst>
          </p:cNvPr>
          <p:cNvSpPr txBox="1"/>
          <p:nvPr/>
        </p:nvSpPr>
        <p:spPr>
          <a:xfrm>
            <a:off x="966727" y="4390954"/>
            <a:ext cx="1301061" cy="369332"/>
          </a:xfrm>
          <a:prstGeom prst="rect">
            <a:avLst/>
          </a:prstGeom>
          <a:noFill/>
        </p:spPr>
        <p:txBody>
          <a:bodyPr wrap="square" lIns="0" rIns="0" rtlCol="0">
            <a:spAutoFit/>
          </a:bodyPr>
          <a:lstStyle/>
          <a:p>
            <a:pPr algn="r"/>
            <a:r>
              <a:rPr kumimoji="1" lang="ja-JP" altLang="en-US" dirty="0"/>
              <a:t>解決策①</a:t>
            </a:r>
          </a:p>
        </p:txBody>
      </p:sp>
      <p:sp>
        <p:nvSpPr>
          <p:cNvPr id="63" name="四角形: メモ 62">
            <a:extLst>
              <a:ext uri="{FF2B5EF4-FFF2-40B4-BE49-F238E27FC236}">
                <a16:creationId xmlns:a16="http://schemas.microsoft.com/office/drawing/2014/main" id="{98EDE0AA-AFBE-4DE4-9C3D-91A4C5D62049}"/>
              </a:ext>
            </a:extLst>
          </p:cNvPr>
          <p:cNvSpPr/>
          <p:nvPr/>
        </p:nvSpPr>
        <p:spPr>
          <a:xfrm rot="21255170">
            <a:off x="3154782" y="4433733"/>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64" name="テキスト ボックス 63">
            <a:extLst>
              <a:ext uri="{FF2B5EF4-FFF2-40B4-BE49-F238E27FC236}">
                <a16:creationId xmlns:a16="http://schemas.microsoft.com/office/drawing/2014/main" id="{6482D3EE-EBEF-4CD4-90B8-28686DA7A117}"/>
              </a:ext>
            </a:extLst>
          </p:cNvPr>
          <p:cNvSpPr txBox="1"/>
          <p:nvPr/>
        </p:nvSpPr>
        <p:spPr>
          <a:xfrm>
            <a:off x="966727" y="5189735"/>
            <a:ext cx="1301061" cy="369332"/>
          </a:xfrm>
          <a:prstGeom prst="rect">
            <a:avLst/>
          </a:prstGeom>
          <a:noFill/>
        </p:spPr>
        <p:txBody>
          <a:bodyPr wrap="square" lIns="0" rIns="0" rtlCol="0">
            <a:spAutoFit/>
          </a:bodyPr>
          <a:lstStyle/>
          <a:p>
            <a:pPr algn="r"/>
            <a:r>
              <a:rPr kumimoji="1" lang="ja-JP" altLang="en-US" dirty="0"/>
              <a:t>解決策②</a:t>
            </a:r>
          </a:p>
        </p:txBody>
      </p:sp>
      <p:sp>
        <p:nvSpPr>
          <p:cNvPr id="65" name="四角形: メモ 64">
            <a:extLst>
              <a:ext uri="{FF2B5EF4-FFF2-40B4-BE49-F238E27FC236}">
                <a16:creationId xmlns:a16="http://schemas.microsoft.com/office/drawing/2014/main" id="{8E6936DD-C89B-4CC0-B586-48C32957FBFC}"/>
              </a:ext>
            </a:extLst>
          </p:cNvPr>
          <p:cNvSpPr/>
          <p:nvPr/>
        </p:nvSpPr>
        <p:spPr>
          <a:xfrm rot="21255170">
            <a:off x="5503901" y="443373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66" name="四角形: メモ 65">
            <a:extLst>
              <a:ext uri="{FF2B5EF4-FFF2-40B4-BE49-F238E27FC236}">
                <a16:creationId xmlns:a16="http://schemas.microsoft.com/office/drawing/2014/main" id="{11F6C2B5-3ADA-46B3-955F-7818D49C224D}"/>
              </a:ext>
            </a:extLst>
          </p:cNvPr>
          <p:cNvSpPr/>
          <p:nvPr/>
        </p:nvSpPr>
        <p:spPr>
          <a:xfrm rot="21255170">
            <a:off x="3819694" y="5071343"/>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67" name="四角形: メモ 66">
            <a:extLst>
              <a:ext uri="{FF2B5EF4-FFF2-40B4-BE49-F238E27FC236}">
                <a16:creationId xmlns:a16="http://schemas.microsoft.com/office/drawing/2014/main" id="{0ED6A4BF-7708-427B-B3E4-CF2470760515}"/>
              </a:ext>
            </a:extLst>
          </p:cNvPr>
          <p:cNvSpPr/>
          <p:nvPr/>
        </p:nvSpPr>
        <p:spPr>
          <a:xfrm rot="21255170">
            <a:off x="6684664" y="5036043"/>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68" name="四角形: メモ 67">
            <a:extLst>
              <a:ext uri="{FF2B5EF4-FFF2-40B4-BE49-F238E27FC236}">
                <a16:creationId xmlns:a16="http://schemas.microsoft.com/office/drawing/2014/main" id="{7F01249B-E9AD-4554-9AB4-6953E84BA37C}"/>
              </a:ext>
            </a:extLst>
          </p:cNvPr>
          <p:cNvSpPr/>
          <p:nvPr/>
        </p:nvSpPr>
        <p:spPr>
          <a:xfrm rot="21255170">
            <a:off x="3233476" y="380433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9" name="四角形: メモ 68">
            <a:extLst>
              <a:ext uri="{FF2B5EF4-FFF2-40B4-BE49-F238E27FC236}">
                <a16:creationId xmlns:a16="http://schemas.microsoft.com/office/drawing/2014/main" id="{EA883EC7-94AA-4A05-B891-EFD1E52BBCCF}"/>
              </a:ext>
            </a:extLst>
          </p:cNvPr>
          <p:cNvSpPr/>
          <p:nvPr/>
        </p:nvSpPr>
        <p:spPr>
          <a:xfrm rot="21255170">
            <a:off x="3142560" y="368599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四角形: メモ 69">
            <a:extLst>
              <a:ext uri="{FF2B5EF4-FFF2-40B4-BE49-F238E27FC236}">
                <a16:creationId xmlns:a16="http://schemas.microsoft.com/office/drawing/2014/main" id="{FE69B3CF-8E7C-49AA-A095-DCE29FE167EB}"/>
              </a:ext>
            </a:extLst>
          </p:cNvPr>
          <p:cNvSpPr/>
          <p:nvPr/>
        </p:nvSpPr>
        <p:spPr>
          <a:xfrm rot="21255170">
            <a:off x="3831813" y="367632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四角形: メモ 70">
            <a:extLst>
              <a:ext uri="{FF2B5EF4-FFF2-40B4-BE49-F238E27FC236}">
                <a16:creationId xmlns:a16="http://schemas.microsoft.com/office/drawing/2014/main" id="{AC846C7C-B0AB-4D63-A06F-6A79D44DBFBF}"/>
              </a:ext>
            </a:extLst>
          </p:cNvPr>
          <p:cNvSpPr/>
          <p:nvPr/>
        </p:nvSpPr>
        <p:spPr>
          <a:xfrm rot="21255170">
            <a:off x="4382489" y="367632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2" name="四角形: メモ 71">
            <a:extLst>
              <a:ext uri="{FF2B5EF4-FFF2-40B4-BE49-F238E27FC236}">
                <a16:creationId xmlns:a16="http://schemas.microsoft.com/office/drawing/2014/main" id="{AFCDC429-6866-4BE4-BFBE-0424972BA962}"/>
              </a:ext>
            </a:extLst>
          </p:cNvPr>
          <p:cNvSpPr/>
          <p:nvPr/>
        </p:nvSpPr>
        <p:spPr>
          <a:xfrm rot="21255170">
            <a:off x="6309301" y="3775680"/>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3" name="四角形: メモ 72">
            <a:extLst>
              <a:ext uri="{FF2B5EF4-FFF2-40B4-BE49-F238E27FC236}">
                <a16:creationId xmlns:a16="http://schemas.microsoft.com/office/drawing/2014/main" id="{F67BE56C-8EE7-4992-9A16-EF1652418CA4}"/>
              </a:ext>
            </a:extLst>
          </p:cNvPr>
          <p:cNvSpPr/>
          <p:nvPr/>
        </p:nvSpPr>
        <p:spPr>
          <a:xfrm rot="21255170">
            <a:off x="6880127" y="3707090"/>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4" name="四角形: メモ 73">
            <a:extLst>
              <a:ext uri="{FF2B5EF4-FFF2-40B4-BE49-F238E27FC236}">
                <a16:creationId xmlns:a16="http://schemas.microsoft.com/office/drawing/2014/main" id="{F04DD422-E102-4459-AE1C-ED1029EA1484}"/>
              </a:ext>
            </a:extLst>
          </p:cNvPr>
          <p:cNvSpPr/>
          <p:nvPr/>
        </p:nvSpPr>
        <p:spPr>
          <a:xfrm rot="21255170">
            <a:off x="6173776" y="363623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5" name="四角形: メモ 74">
            <a:extLst>
              <a:ext uri="{FF2B5EF4-FFF2-40B4-BE49-F238E27FC236}">
                <a16:creationId xmlns:a16="http://schemas.microsoft.com/office/drawing/2014/main" id="{D5FC1FEB-10FB-42B5-98C1-D5CFB69C7806}"/>
              </a:ext>
            </a:extLst>
          </p:cNvPr>
          <p:cNvSpPr/>
          <p:nvPr/>
        </p:nvSpPr>
        <p:spPr>
          <a:xfrm rot="20487085">
            <a:off x="6022523" y="355315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6" name="四角形: メモ 75">
            <a:extLst>
              <a:ext uri="{FF2B5EF4-FFF2-40B4-BE49-F238E27FC236}">
                <a16:creationId xmlns:a16="http://schemas.microsoft.com/office/drawing/2014/main" id="{CCEA2153-27D4-428C-A37F-A3758CFF7E13}"/>
              </a:ext>
            </a:extLst>
          </p:cNvPr>
          <p:cNvSpPr/>
          <p:nvPr/>
        </p:nvSpPr>
        <p:spPr>
          <a:xfrm rot="20487085">
            <a:off x="6690376" y="355315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7" name="四角形: メモ 76">
            <a:extLst>
              <a:ext uri="{FF2B5EF4-FFF2-40B4-BE49-F238E27FC236}">
                <a16:creationId xmlns:a16="http://schemas.microsoft.com/office/drawing/2014/main" id="{DD6E5DCF-9BEE-467B-9A17-E38E5370AA77}"/>
              </a:ext>
            </a:extLst>
          </p:cNvPr>
          <p:cNvSpPr/>
          <p:nvPr/>
        </p:nvSpPr>
        <p:spPr>
          <a:xfrm rot="21255170">
            <a:off x="5552332" y="3647333"/>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58E2CF89-A96A-4A2C-B5ED-CC0EE9622EB3}"/>
              </a:ext>
            </a:extLst>
          </p:cNvPr>
          <p:cNvSpPr/>
          <p:nvPr/>
        </p:nvSpPr>
        <p:spPr>
          <a:xfrm rot="21255170">
            <a:off x="5477717" y="3576352"/>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4B0316CB-9E15-429A-9D92-1E7E94C1C3A4}"/>
              </a:ext>
            </a:extLst>
          </p:cNvPr>
          <p:cNvSpPr txBox="1"/>
          <p:nvPr/>
        </p:nvSpPr>
        <p:spPr>
          <a:xfrm>
            <a:off x="6046566" y="3622485"/>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0" name="テキスト ボックス 79">
            <a:extLst>
              <a:ext uri="{FF2B5EF4-FFF2-40B4-BE49-F238E27FC236}">
                <a16:creationId xmlns:a16="http://schemas.microsoft.com/office/drawing/2014/main" id="{240E3B6A-A83A-4F92-9BB8-E083C7774134}"/>
              </a:ext>
            </a:extLst>
          </p:cNvPr>
          <p:cNvSpPr txBox="1"/>
          <p:nvPr/>
        </p:nvSpPr>
        <p:spPr>
          <a:xfrm>
            <a:off x="5518858" y="3602894"/>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81" name="テキスト ボックス 80">
            <a:extLst>
              <a:ext uri="{FF2B5EF4-FFF2-40B4-BE49-F238E27FC236}">
                <a16:creationId xmlns:a16="http://schemas.microsoft.com/office/drawing/2014/main" id="{1A83EADB-D2F2-4D49-9384-B972FFE13B63}"/>
              </a:ext>
            </a:extLst>
          </p:cNvPr>
          <p:cNvSpPr txBox="1"/>
          <p:nvPr/>
        </p:nvSpPr>
        <p:spPr>
          <a:xfrm>
            <a:off x="6714419" y="3622485"/>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2" name="テキスト ボックス 81">
            <a:extLst>
              <a:ext uri="{FF2B5EF4-FFF2-40B4-BE49-F238E27FC236}">
                <a16:creationId xmlns:a16="http://schemas.microsoft.com/office/drawing/2014/main" id="{1EF30C93-2FB1-4D1B-B74B-BF6EB1A57547}"/>
              </a:ext>
            </a:extLst>
          </p:cNvPr>
          <p:cNvSpPr txBox="1"/>
          <p:nvPr/>
        </p:nvSpPr>
        <p:spPr>
          <a:xfrm rot="21392222">
            <a:off x="5395893" y="3111746"/>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83" name="四角形: メモ 82">
            <a:extLst>
              <a:ext uri="{FF2B5EF4-FFF2-40B4-BE49-F238E27FC236}">
                <a16:creationId xmlns:a16="http://schemas.microsoft.com/office/drawing/2014/main" id="{F0F49AF3-8504-408C-A6E7-066E36ACA590}"/>
              </a:ext>
            </a:extLst>
          </p:cNvPr>
          <p:cNvSpPr/>
          <p:nvPr/>
        </p:nvSpPr>
        <p:spPr>
          <a:xfrm rot="21255170">
            <a:off x="2989276" y="3609609"/>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4" name="四角形: メモ 83">
            <a:extLst>
              <a:ext uri="{FF2B5EF4-FFF2-40B4-BE49-F238E27FC236}">
                <a16:creationId xmlns:a16="http://schemas.microsoft.com/office/drawing/2014/main" id="{F42B9A99-0585-4B98-931E-778D8FFED77D}"/>
              </a:ext>
            </a:extLst>
          </p:cNvPr>
          <p:cNvSpPr/>
          <p:nvPr/>
        </p:nvSpPr>
        <p:spPr>
          <a:xfrm rot="21255170">
            <a:off x="3646249" y="357635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5" name="テキスト ボックス 84">
            <a:extLst>
              <a:ext uri="{FF2B5EF4-FFF2-40B4-BE49-F238E27FC236}">
                <a16:creationId xmlns:a16="http://schemas.microsoft.com/office/drawing/2014/main" id="{AF79F9CE-D3CD-49BF-B901-0F0D7F85C17C}"/>
              </a:ext>
            </a:extLst>
          </p:cNvPr>
          <p:cNvSpPr txBox="1"/>
          <p:nvPr/>
        </p:nvSpPr>
        <p:spPr>
          <a:xfrm>
            <a:off x="3681860" y="3631116"/>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1" name="テキスト ボックス 90">
            <a:extLst>
              <a:ext uri="{FF2B5EF4-FFF2-40B4-BE49-F238E27FC236}">
                <a16:creationId xmlns:a16="http://schemas.microsoft.com/office/drawing/2014/main" id="{B9490863-603D-408E-B730-F349130F2F60}"/>
              </a:ext>
            </a:extLst>
          </p:cNvPr>
          <p:cNvSpPr txBox="1"/>
          <p:nvPr/>
        </p:nvSpPr>
        <p:spPr>
          <a:xfrm rot="21392222">
            <a:off x="2907090" y="3182134"/>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97" name="テキスト ボックス 96">
            <a:extLst>
              <a:ext uri="{FF2B5EF4-FFF2-40B4-BE49-F238E27FC236}">
                <a16:creationId xmlns:a16="http://schemas.microsoft.com/office/drawing/2014/main" id="{79E2DED8-A099-4F1F-BF4F-B4A38DA99A06}"/>
              </a:ext>
            </a:extLst>
          </p:cNvPr>
          <p:cNvSpPr txBox="1"/>
          <p:nvPr/>
        </p:nvSpPr>
        <p:spPr>
          <a:xfrm>
            <a:off x="3007492" y="3631116"/>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99" name="四角形: メモ 98">
            <a:extLst>
              <a:ext uri="{FF2B5EF4-FFF2-40B4-BE49-F238E27FC236}">
                <a16:creationId xmlns:a16="http://schemas.microsoft.com/office/drawing/2014/main" id="{EF6A9DCB-6453-4DBF-A778-67A7FCC292B4}"/>
              </a:ext>
            </a:extLst>
          </p:cNvPr>
          <p:cNvSpPr/>
          <p:nvPr/>
        </p:nvSpPr>
        <p:spPr>
          <a:xfrm rot="21255170">
            <a:off x="4274838" y="357635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00" name="テキスト ボックス 99">
            <a:extLst>
              <a:ext uri="{FF2B5EF4-FFF2-40B4-BE49-F238E27FC236}">
                <a16:creationId xmlns:a16="http://schemas.microsoft.com/office/drawing/2014/main" id="{F52D16DF-1F7F-472B-9005-9C713FE33B93}"/>
              </a:ext>
            </a:extLst>
          </p:cNvPr>
          <p:cNvSpPr txBox="1"/>
          <p:nvPr/>
        </p:nvSpPr>
        <p:spPr>
          <a:xfrm>
            <a:off x="4310449" y="363111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101" name="四角形: メモ 100">
            <a:extLst>
              <a:ext uri="{FF2B5EF4-FFF2-40B4-BE49-F238E27FC236}">
                <a16:creationId xmlns:a16="http://schemas.microsoft.com/office/drawing/2014/main" id="{7C0AE0B9-2B68-45C3-92C8-1FAA6D041E5F}"/>
              </a:ext>
            </a:extLst>
          </p:cNvPr>
          <p:cNvSpPr/>
          <p:nvPr/>
        </p:nvSpPr>
        <p:spPr>
          <a:xfrm rot="21255170">
            <a:off x="8504510" y="4433731"/>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102" name="四角形: メモ 101">
            <a:extLst>
              <a:ext uri="{FF2B5EF4-FFF2-40B4-BE49-F238E27FC236}">
                <a16:creationId xmlns:a16="http://schemas.microsoft.com/office/drawing/2014/main" id="{42E5C3E2-1D93-41F0-AE26-1C0B0F77055A}"/>
              </a:ext>
            </a:extLst>
          </p:cNvPr>
          <p:cNvSpPr/>
          <p:nvPr/>
        </p:nvSpPr>
        <p:spPr>
          <a:xfrm rot="21255170">
            <a:off x="8508619" y="503604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103" name="テキスト ボックス 102">
            <a:extLst>
              <a:ext uri="{FF2B5EF4-FFF2-40B4-BE49-F238E27FC236}">
                <a16:creationId xmlns:a16="http://schemas.microsoft.com/office/drawing/2014/main" id="{71277F9C-3A47-40B8-99D5-7EE7E4CFFDB5}"/>
              </a:ext>
            </a:extLst>
          </p:cNvPr>
          <p:cNvSpPr txBox="1"/>
          <p:nvPr/>
        </p:nvSpPr>
        <p:spPr>
          <a:xfrm rot="21392222">
            <a:off x="7940973" y="311174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モデルの改善</a:t>
            </a:r>
          </a:p>
        </p:txBody>
      </p:sp>
      <p:sp>
        <p:nvSpPr>
          <p:cNvPr id="98" name="四角形: 角を丸くする 97">
            <a:extLst>
              <a:ext uri="{FF2B5EF4-FFF2-40B4-BE49-F238E27FC236}">
                <a16:creationId xmlns:a16="http://schemas.microsoft.com/office/drawing/2014/main" id="{E5F1070B-0D3B-43F9-9DC5-B31668FB2F4A}"/>
              </a:ext>
            </a:extLst>
          </p:cNvPr>
          <p:cNvSpPr/>
          <p:nvPr/>
        </p:nvSpPr>
        <p:spPr>
          <a:xfrm>
            <a:off x="6001228" y="3534747"/>
            <a:ext cx="701519" cy="258963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思考の吹き出し: 雲形 5">
            <a:extLst>
              <a:ext uri="{FF2B5EF4-FFF2-40B4-BE49-F238E27FC236}">
                <a16:creationId xmlns:a16="http://schemas.microsoft.com/office/drawing/2014/main" id="{0AA442A1-1845-425F-955A-2F6F90CBCB32}"/>
              </a:ext>
            </a:extLst>
          </p:cNvPr>
          <p:cNvSpPr/>
          <p:nvPr/>
        </p:nvSpPr>
        <p:spPr>
          <a:xfrm>
            <a:off x="7964129" y="3372328"/>
            <a:ext cx="3972232" cy="1139060"/>
          </a:xfrm>
          <a:prstGeom prst="cloudCallout">
            <a:avLst>
              <a:gd name="adj1" fmla="val -76031"/>
              <a:gd name="adj2" fmla="val 3919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重要だが、解決されず放置されている課題はないか </a:t>
            </a:r>
            <a:r>
              <a:rPr kumimoji="1" lang="en-US" altLang="ja-JP" dirty="0">
                <a:solidFill>
                  <a:schemeClr val="tx1"/>
                </a:solidFill>
              </a:rPr>
              <a:t>?</a:t>
            </a:r>
          </a:p>
        </p:txBody>
      </p:sp>
      <p:sp>
        <p:nvSpPr>
          <p:cNvPr id="40" name="思考の吹き出し: 雲形 39">
            <a:extLst>
              <a:ext uri="{FF2B5EF4-FFF2-40B4-BE49-F238E27FC236}">
                <a16:creationId xmlns:a16="http://schemas.microsoft.com/office/drawing/2014/main" id="{0940D3E2-5312-4827-817F-D4C33D2110CD}"/>
              </a:ext>
            </a:extLst>
          </p:cNvPr>
          <p:cNvSpPr/>
          <p:nvPr/>
        </p:nvSpPr>
        <p:spPr>
          <a:xfrm>
            <a:off x="2242324" y="5368455"/>
            <a:ext cx="4240684" cy="1139060"/>
          </a:xfrm>
          <a:prstGeom prst="cloudCallout">
            <a:avLst>
              <a:gd name="adj1" fmla="val -61087"/>
              <a:gd name="adj2" fmla="val -3057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他の業界の成功例や手法で使えるものはないか</a:t>
            </a:r>
            <a:r>
              <a:rPr kumimoji="1" lang="en-US" altLang="ja-JP" dirty="0">
                <a:solidFill>
                  <a:schemeClr val="tx1"/>
                </a:solidFill>
              </a:rPr>
              <a:t>?</a:t>
            </a: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17</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527B058F-C158-448A-8446-59723A8C7124}"/>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2"/>
                </a:solidFill>
              </a:rPr>
              <a:t>Refine : </a:t>
            </a:r>
            <a:r>
              <a:rPr lang="ja-JP" altLang="en-US" b="1" dirty="0">
                <a:solidFill>
                  <a:schemeClr val="accent2"/>
                </a:solidFill>
              </a:rPr>
              <a:t>最終的な顧客の体験は</a:t>
            </a:r>
            <a:r>
              <a:rPr lang="en-US" altLang="ja-JP" b="1" dirty="0">
                <a:solidFill>
                  <a:schemeClr val="accent2"/>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1775116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企画文書のブラッシュアップ</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3508653"/>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読める文章として整えることで、思考・訴求内容を洗練する</a:t>
            </a:r>
            <a:endParaRPr lang="en-US" altLang="ja-JP" dirty="0"/>
          </a:p>
          <a:p>
            <a:pPr marL="342900" indent="-342900">
              <a:buFont typeface="Arial" panose="020B0604020202020204" pitchFamily="34" charset="0"/>
              <a:buChar char="•"/>
            </a:pPr>
            <a:r>
              <a:rPr lang="ja-JP" altLang="en-US" dirty="0"/>
              <a:t>各パートを社内の適切なロールの方にレビューをもらい、修正する</a:t>
            </a:r>
            <a:endParaRPr lang="en-US" altLang="ja-JP" dirty="0"/>
          </a:p>
          <a:p>
            <a:pPr marL="342900" indent="-342900">
              <a:buFont typeface="Arial" panose="020B0604020202020204" pitchFamily="34" charset="0"/>
              <a:buChar char="•"/>
            </a:pPr>
            <a:r>
              <a:rPr lang="ja-JP" altLang="en-US" dirty="0"/>
              <a:t>曖昧、理想と現実にギャップがある赤字の記載箇所を、データやヒアリング結果でクリアにする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14" name="スクロール: 縦 13">
            <a:extLst>
              <a:ext uri="{FF2B5EF4-FFF2-40B4-BE49-F238E27FC236}">
                <a16:creationId xmlns:a16="http://schemas.microsoft.com/office/drawing/2014/main" id="{FD0B2B65-F570-4717-8471-DB48E9B708CF}"/>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テキスト ボックス 14">
            <a:extLst>
              <a:ext uri="{FF2B5EF4-FFF2-40B4-BE49-F238E27FC236}">
                <a16:creationId xmlns:a16="http://schemas.microsoft.com/office/drawing/2014/main" id="{3F3FFFD5-CF94-4770-BE0C-BD16F2BCAFB5}"/>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顧客向けメッセージ</a:t>
            </a:r>
          </a:p>
        </p:txBody>
      </p:sp>
      <p:sp>
        <p:nvSpPr>
          <p:cNvPr id="16" name="テキスト ボックス 15">
            <a:extLst>
              <a:ext uri="{FF2B5EF4-FFF2-40B4-BE49-F238E27FC236}">
                <a16:creationId xmlns:a16="http://schemas.microsoft.com/office/drawing/2014/main" id="{C2E177E6-01C7-4C88-82B9-444DF3E41D4C}"/>
              </a:ext>
            </a:extLst>
          </p:cNvPr>
          <p:cNvSpPr txBox="1"/>
          <p:nvPr/>
        </p:nvSpPr>
        <p:spPr>
          <a:xfrm>
            <a:off x="1484671" y="4016439"/>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9" name="テキスト ボックス 18">
            <a:extLst>
              <a:ext uri="{FF2B5EF4-FFF2-40B4-BE49-F238E27FC236}">
                <a16:creationId xmlns:a16="http://schemas.microsoft.com/office/drawing/2014/main" id="{1A138AA6-9E74-4CC0-8E5E-1A1DDEE5E8C5}"/>
              </a:ext>
            </a:extLst>
          </p:cNvPr>
          <p:cNvSpPr txBox="1"/>
          <p:nvPr/>
        </p:nvSpPr>
        <p:spPr>
          <a:xfrm>
            <a:off x="1484671" y="2888140"/>
            <a:ext cx="2566219" cy="369332"/>
          </a:xfrm>
          <a:prstGeom prst="rect">
            <a:avLst/>
          </a:prstGeom>
          <a:noFill/>
        </p:spPr>
        <p:txBody>
          <a:bodyPr wrap="square" lIns="0" rIns="0" rtlCol="0">
            <a:spAutoFit/>
          </a:bodyPr>
          <a:lstStyle/>
          <a:p>
            <a:r>
              <a:rPr kumimoji="1" lang="ja-JP" altLang="en-US" dirty="0"/>
              <a:t>体験手順</a:t>
            </a:r>
          </a:p>
        </p:txBody>
      </p:sp>
      <p:sp>
        <p:nvSpPr>
          <p:cNvPr id="25" name="四角形: 角を丸くする 24">
            <a:extLst>
              <a:ext uri="{FF2B5EF4-FFF2-40B4-BE49-F238E27FC236}">
                <a16:creationId xmlns:a16="http://schemas.microsoft.com/office/drawing/2014/main" id="{DE7916C8-4E89-4FF6-BDED-ED1376201430}"/>
              </a:ext>
            </a:extLst>
          </p:cNvPr>
          <p:cNvSpPr/>
          <p:nvPr/>
        </p:nvSpPr>
        <p:spPr>
          <a:xfrm>
            <a:off x="1484671" y="4411111"/>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 </a:t>
            </a:r>
            <a:r>
              <a:rPr kumimoji="1" lang="en-US" altLang="ja-JP" sz="2000" dirty="0">
                <a:solidFill>
                  <a:schemeClr val="tx1"/>
                </a:solidFill>
              </a:rPr>
              <a:t>(</a:t>
            </a:r>
            <a:r>
              <a:rPr kumimoji="1" lang="ja-JP" altLang="en-US" sz="2000" dirty="0">
                <a:solidFill>
                  <a:schemeClr val="tx1"/>
                </a:solidFill>
              </a:rPr>
              <a:t>顧客向け</a:t>
            </a:r>
            <a:r>
              <a:rPr kumimoji="1" lang="en-US" altLang="ja-JP" sz="2000" dirty="0">
                <a:solidFill>
                  <a:schemeClr val="tx1"/>
                </a:solidFill>
              </a:rPr>
              <a:t>)</a:t>
            </a:r>
            <a:endParaRPr kumimoji="1" lang="ja-JP" altLang="en-US" sz="2000" dirty="0">
              <a:solidFill>
                <a:schemeClr val="tx1"/>
              </a:solidFill>
            </a:endParaRPr>
          </a:p>
        </p:txBody>
      </p:sp>
      <p:sp>
        <p:nvSpPr>
          <p:cNvPr id="26" name="四角形: 角を丸くする 25">
            <a:extLst>
              <a:ext uri="{FF2B5EF4-FFF2-40B4-BE49-F238E27FC236}">
                <a16:creationId xmlns:a16="http://schemas.microsoft.com/office/drawing/2014/main" id="{4B435D7C-665F-4618-A8A3-5F1FB704760F}"/>
              </a:ext>
            </a:extLst>
          </p:cNvPr>
          <p:cNvSpPr/>
          <p:nvPr/>
        </p:nvSpPr>
        <p:spPr>
          <a:xfrm>
            <a:off x="1484671" y="3340730"/>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a:t>
            </a:r>
          </a:p>
        </p:txBody>
      </p:sp>
      <p:sp>
        <p:nvSpPr>
          <p:cNvPr id="27" name="四角形: 角を丸くする 26">
            <a:extLst>
              <a:ext uri="{FF2B5EF4-FFF2-40B4-BE49-F238E27FC236}">
                <a16:creationId xmlns:a16="http://schemas.microsoft.com/office/drawing/2014/main" id="{8A1A8B83-67CC-4D3D-8658-952BFA20B83E}"/>
              </a:ext>
            </a:extLst>
          </p:cNvPr>
          <p:cNvSpPr/>
          <p:nvPr/>
        </p:nvSpPr>
        <p:spPr>
          <a:xfrm>
            <a:off x="1484671" y="2347243"/>
            <a:ext cx="2644877" cy="49431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8" name="四角形: 角を丸くする 27">
            <a:extLst>
              <a:ext uri="{FF2B5EF4-FFF2-40B4-BE49-F238E27FC236}">
                <a16:creationId xmlns:a16="http://schemas.microsoft.com/office/drawing/2014/main" id="{651F067D-AACD-4907-9C17-4815F2884779}"/>
              </a:ext>
            </a:extLst>
          </p:cNvPr>
          <p:cNvSpPr/>
          <p:nvPr/>
        </p:nvSpPr>
        <p:spPr>
          <a:xfrm>
            <a:off x="1484671" y="511162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a:t>
            </a:r>
            <a:r>
              <a:rPr kumimoji="1" lang="ja-JP" altLang="en-US" sz="2000" dirty="0">
                <a:solidFill>
                  <a:schemeClr val="tx1"/>
                </a:solidFill>
              </a:rPr>
              <a:t>社内向け</a:t>
            </a:r>
            <a:r>
              <a:rPr kumimoji="1" lang="en-US" altLang="ja-JP" sz="2000" dirty="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19</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12" name="Text Placeholder 10">
            <a:extLst>
              <a:ext uri="{FF2B5EF4-FFF2-40B4-BE49-F238E27FC236}">
                <a16:creationId xmlns:a16="http://schemas.microsoft.com/office/drawing/2014/main" id="{FD01772C-27FC-45FE-BCAF-A2E7B6112BD0}"/>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2"/>
                </a:solidFill>
              </a:rPr>
              <a:t>Test/Iterate : </a:t>
            </a:r>
            <a:r>
              <a:rPr lang="ja-JP" altLang="en-US" b="1" dirty="0">
                <a:solidFill>
                  <a:schemeClr val="accent2"/>
                </a:solidFill>
              </a:rPr>
              <a:t>成功を計測する指標は</a:t>
            </a:r>
            <a:r>
              <a:rPr lang="en-US" altLang="ja-JP" b="1" dirty="0">
                <a:solidFill>
                  <a:schemeClr val="accent2"/>
                </a:solidFill>
              </a:rPr>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306355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か月で継続的に成果を積める</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サイクルを開始します。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計測方法の</a:t>
            </a:r>
            <a:r>
              <a:rPr kumimoji="1" lang="ja-JP" altLang="en-US" dirty="0">
                <a:latin typeface="メイリオ" panose="020B0604030504040204" pitchFamily="50" charset="-128"/>
                <a:ea typeface="メイリオ" panose="020B0604030504040204" pitchFamily="50" charset="-128"/>
              </a:rPr>
              <a:t>実現性を高める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2031325"/>
          </a:xfrm>
        </p:spPr>
        <p:txBody>
          <a:bodyPr/>
          <a:lstStyle/>
          <a:p>
            <a:r>
              <a:rPr kumimoji="1" lang="ja-JP" altLang="en-US" dirty="0"/>
              <a:t>推奨するアクション</a:t>
            </a:r>
            <a:endParaRPr kumimoji="1" lang="en-US" altLang="ja-JP" dirty="0"/>
          </a:p>
          <a:p>
            <a:pPr marL="342900" indent="-342900">
              <a:buFont typeface="Arial" panose="020B0604020202020204" pitchFamily="34" charset="0"/>
              <a:buChar char="•"/>
            </a:pPr>
            <a:r>
              <a:rPr kumimoji="1" lang="ja-JP" altLang="en-US" dirty="0"/>
              <a:t>評価指標を実際に計測できるか確認する</a:t>
            </a:r>
            <a:endParaRPr kumimoji="1" lang="en-US" altLang="ja-JP" dirty="0"/>
          </a:p>
          <a:p>
            <a:pPr marL="342900" indent="-342900">
              <a:buFont typeface="Arial" panose="020B0604020202020204" pitchFamily="34" charset="0"/>
              <a:buChar char="•"/>
            </a:pPr>
            <a:r>
              <a:rPr kumimoji="1" lang="ja-JP" altLang="en-US" dirty="0"/>
              <a:t>合格基準が、現在の数値やあるべき姿から見て妥当か確認する</a:t>
            </a:r>
            <a:endParaRPr kumimoji="1" lang="en-US" altLang="ja-JP" dirty="0"/>
          </a:p>
          <a:p>
            <a:pPr marL="342900" indent="-342900">
              <a:buFont typeface="Arial" panose="020B0604020202020204" pitchFamily="34" charset="0"/>
              <a:buChar char="•"/>
            </a:pPr>
            <a:r>
              <a:rPr kumimoji="1" lang="ja-JP" altLang="en-US" dirty="0"/>
              <a:t>最初の合格基準が </a:t>
            </a:r>
            <a:r>
              <a:rPr kumimoji="1" lang="en-US" altLang="ja-JP" dirty="0"/>
              <a:t>1~3 </a:t>
            </a:r>
            <a:r>
              <a:rPr kumimoji="1" lang="ja-JP" altLang="en-US" dirty="0"/>
              <a:t>ヵ月以内でクリアできるか確認する</a:t>
            </a:r>
            <a:endParaRPr kumimoji="1" lang="en-US" altLang="ja-JP"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20</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pic>
        <p:nvPicPr>
          <p:cNvPr id="6" name="図 5">
            <a:extLst>
              <a:ext uri="{FF2B5EF4-FFF2-40B4-BE49-F238E27FC236}">
                <a16:creationId xmlns:a16="http://schemas.microsoft.com/office/drawing/2014/main" id="{077332B2-1386-4933-B587-EEF76E637340}"/>
              </a:ext>
            </a:extLst>
          </p:cNvPr>
          <p:cNvPicPr>
            <a:picLocks noChangeAspect="1"/>
          </p:cNvPicPr>
          <p:nvPr/>
        </p:nvPicPr>
        <p:blipFill>
          <a:blip r:embed="rId4"/>
          <a:stretch>
            <a:fillRect/>
          </a:stretch>
        </p:blipFill>
        <p:spPr>
          <a:xfrm>
            <a:off x="3386390" y="3346503"/>
            <a:ext cx="5419220" cy="3001648"/>
          </a:xfrm>
          <a:prstGeom prst="rect">
            <a:avLst/>
          </a:prstGeom>
        </p:spPr>
      </p:pic>
    </p:spTree>
    <p:extLst>
      <p:ext uri="{BB962C8B-B14F-4D97-AF65-F5344CB8AC3E}">
        <p14:creationId xmlns:p14="http://schemas.microsoft.com/office/powerpoint/2010/main" val="3090706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21</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7F698889-3A6E-4AB9-8535-354300B82110}"/>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solidFill>
                  <a:srgbClr val="111724"/>
                </a:solidFill>
              </a:rPr>
              <a:t>Test/Iterate : </a:t>
            </a:r>
            <a:r>
              <a:rPr lang="ja-JP" altLang="en-US" dirty="0">
                <a:solidFill>
                  <a:srgbClr val="111724"/>
                </a:solidFill>
              </a:rPr>
              <a:t>成功を計測する指標は</a:t>
            </a:r>
            <a:r>
              <a:rPr lang="en-US" altLang="ja-JP" dirty="0">
                <a:solidFill>
                  <a:srgbClr val="111724"/>
                </a:solidFill>
              </a:rPr>
              <a:t>?</a:t>
            </a:r>
          </a:p>
          <a:p>
            <a:pPr marL="457200" indent="-457200">
              <a:buAutoNum type="arabicPeriod"/>
            </a:pPr>
            <a:r>
              <a:rPr lang="ja-JP" altLang="en-US" b="1" dirty="0">
                <a:solidFill>
                  <a:schemeClr val="accent2"/>
                </a:solidFill>
              </a:rPr>
              <a:t>仮説検証計画の作成</a:t>
            </a:r>
            <a:endParaRPr lang="en-US" altLang="ja-JP" b="1" dirty="0">
              <a:solidFill>
                <a:schemeClr val="accent2"/>
              </a:solidFill>
            </a:endParaRPr>
          </a:p>
        </p:txBody>
      </p:sp>
    </p:spTree>
    <p:extLst>
      <p:ext uri="{BB962C8B-B14F-4D97-AF65-F5344CB8AC3E}">
        <p14:creationId xmlns:p14="http://schemas.microsoft.com/office/powerpoint/2010/main" val="18454129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今後のタイムラインとタスクを決める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成長サイクルの実現に向けた </a:t>
            </a:r>
            <a:r>
              <a:rPr lang="en-US" altLang="ja-JP" dirty="0">
                <a:solidFill>
                  <a:schemeClr val="tx1"/>
                </a:solidFill>
              </a:rPr>
              <a:t>1~3 </a:t>
            </a:r>
            <a:r>
              <a:rPr lang="ja-JP" altLang="en-US" dirty="0">
                <a:solidFill>
                  <a:schemeClr val="tx1"/>
                </a:solidFill>
              </a:rPr>
              <a:t>ヵ月の計画を作成する。</a:t>
            </a:r>
            <a:endParaRPr lang="en-US" altLang="ja-JP"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5" name="矢印: 五方向 34">
            <a:extLst>
              <a:ext uri="{FF2B5EF4-FFF2-40B4-BE49-F238E27FC236}">
                <a16:creationId xmlns:a16="http://schemas.microsoft.com/office/drawing/2014/main" id="{3FCDE556-23F2-497E-8565-A28EEC269E51}"/>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6" name="四角形: 角を丸くする 35">
            <a:extLst>
              <a:ext uri="{FF2B5EF4-FFF2-40B4-BE49-F238E27FC236}">
                <a16:creationId xmlns:a16="http://schemas.microsoft.com/office/drawing/2014/main" id="{DA260152-F3A7-40CD-8A37-ACC71ED9511B}"/>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7" name="矢印: 五方向 36">
            <a:extLst>
              <a:ext uri="{FF2B5EF4-FFF2-40B4-BE49-F238E27FC236}">
                <a16:creationId xmlns:a16="http://schemas.microsoft.com/office/drawing/2014/main" id="{514FAB53-C96D-468F-AA69-4A5D90746493}"/>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8" name="矢印: 五方向 37">
            <a:extLst>
              <a:ext uri="{FF2B5EF4-FFF2-40B4-BE49-F238E27FC236}">
                <a16:creationId xmlns:a16="http://schemas.microsoft.com/office/drawing/2014/main" id="{8E627CCA-8548-47F1-91E8-16DB17E759BF}"/>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9" name="矢印: 五方向 38">
            <a:extLst>
              <a:ext uri="{FF2B5EF4-FFF2-40B4-BE49-F238E27FC236}">
                <a16:creationId xmlns:a16="http://schemas.microsoft.com/office/drawing/2014/main" id="{15DEE5CA-1C1C-4868-80DB-36112BE8FD98}"/>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40" name="四角形: 角を丸くする 39">
            <a:extLst>
              <a:ext uri="{FF2B5EF4-FFF2-40B4-BE49-F238E27FC236}">
                <a16:creationId xmlns:a16="http://schemas.microsoft.com/office/drawing/2014/main" id="{D2FBFA6A-2DE0-4FE2-9B40-2B7725176DBA}"/>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1" name="四角形: 角を丸くする 40">
            <a:extLst>
              <a:ext uri="{FF2B5EF4-FFF2-40B4-BE49-F238E27FC236}">
                <a16:creationId xmlns:a16="http://schemas.microsoft.com/office/drawing/2014/main" id="{EA2EC938-580B-4248-950F-8765B9B654C5}"/>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2" name="四角形: 角を丸くする 41">
            <a:extLst>
              <a:ext uri="{FF2B5EF4-FFF2-40B4-BE49-F238E27FC236}">
                <a16:creationId xmlns:a16="http://schemas.microsoft.com/office/drawing/2014/main" id="{9DE87DA5-11B4-4112-B912-21C288CC64DF}"/>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654EA8CD-A2E7-4018-9227-A8780E408338}"/>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856FA7A-B928-4D4D-A366-996B7BA0E0F6}"/>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6" name="楕円 45">
            <a:extLst>
              <a:ext uri="{FF2B5EF4-FFF2-40B4-BE49-F238E27FC236}">
                <a16:creationId xmlns:a16="http://schemas.microsoft.com/office/drawing/2014/main" id="{A3814319-2DB1-43CD-A420-9901A125661D}"/>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501016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タイムラインを決める</a:t>
            </a:r>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24</a:t>
            </a:fld>
            <a:endParaRPr lang="en-US"/>
          </a:p>
        </p:txBody>
      </p:sp>
      <p:sp>
        <p:nvSpPr>
          <p:cNvPr id="5" name="コンテンツ プレースホルダー 4">
            <a:extLst>
              <a:ext uri="{FF2B5EF4-FFF2-40B4-BE49-F238E27FC236}">
                <a16:creationId xmlns:a16="http://schemas.microsoft.com/office/drawing/2014/main" id="{1D3ABE11-8031-4D62-9F4D-FA2D0418F756}"/>
              </a:ext>
            </a:extLst>
          </p:cNvPr>
          <p:cNvSpPr>
            <a:spLocks noGrp="1"/>
          </p:cNvSpPr>
          <p:nvPr>
            <p:ph idx="1"/>
          </p:nvPr>
        </p:nvSpPr>
        <p:spPr>
          <a:xfrm>
            <a:off x="425038" y="1371600"/>
            <a:ext cx="11424062" cy="984885"/>
          </a:xfrm>
        </p:spPr>
        <p:txBody>
          <a:bodyPr/>
          <a:lstStyle/>
          <a:p>
            <a:r>
              <a:rPr kumimoji="1" lang="en-US" altLang="ja-JP" dirty="0"/>
              <a:t>Test/Iterate </a:t>
            </a:r>
            <a:r>
              <a:rPr kumimoji="1" lang="ja-JP" altLang="en-US" dirty="0"/>
              <a:t>を下地に、各マイルストンの達成日時を決める。</a:t>
            </a:r>
            <a:endParaRPr kumimoji="1" lang="en-US" altLang="ja-JP" dirty="0"/>
          </a:p>
          <a:p>
            <a:r>
              <a:rPr kumimoji="1" lang="en-US" altLang="ja-JP" dirty="0"/>
              <a:t>( Test/Iterate </a:t>
            </a:r>
            <a:r>
              <a:rPr kumimoji="1" lang="ja-JP" altLang="en-US" dirty="0"/>
              <a:t>の目標値が高い時は一段前のステップを作るなどする </a:t>
            </a:r>
            <a:r>
              <a:rPr kumimoji="1" lang="en-US" altLang="ja-JP" dirty="0"/>
              <a:t>) </a:t>
            </a:r>
            <a:r>
              <a:rPr kumimoji="1" lang="ja-JP" altLang="en-US" dirty="0"/>
              <a:t>。</a:t>
            </a:r>
            <a:endParaRPr kumimoji="1" lang="en-US" altLang="ja-JP" dirty="0"/>
          </a:p>
        </p:txBody>
      </p:sp>
      <p:sp>
        <p:nvSpPr>
          <p:cNvPr id="36" name="コンテンツ プレースホルダー 2">
            <a:extLst>
              <a:ext uri="{FF2B5EF4-FFF2-40B4-BE49-F238E27FC236}">
                <a16:creationId xmlns:a16="http://schemas.microsoft.com/office/drawing/2014/main" id="{AF647FC1-9FEF-467A-A140-42E8706B0FCF}"/>
              </a:ext>
            </a:extLst>
          </p:cNvPr>
          <p:cNvSpPr txBox="1">
            <a:spLocks/>
          </p:cNvSpPr>
          <p:nvPr/>
        </p:nvSpPr>
        <p:spPr>
          <a:xfrm>
            <a:off x="425038" y="2430552"/>
            <a:ext cx="5925599" cy="320088"/>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1600" dirty="0">
                <a:ea typeface="メイリオ"/>
              </a:rPr>
              <a:t>※</a:t>
            </a:r>
            <a:r>
              <a:rPr kumimoji="1" lang="ja-JP" altLang="en-US" sz="1600" dirty="0">
                <a:ea typeface="メイリオ"/>
              </a:rPr>
              <a:t> 以下は </a:t>
            </a:r>
            <a:r>
              <a:rPr kumimoji="1" lang="en-US" altLang="ja-JP" sz="1600" dirty="0">
                <a:ea typeface="メイリオ"/>
              </a:rPr>
              <a:t>7/1 </a:t>
            </a:r>
            <a:r>
              <a:rPr kumimoji="1" lang="ja-JP" altLang="en-US" sz="1600" dirty="0">
                <a:ea typeface="メイリオ"/>
              </a:rPr>
              <a:t>から </a:t>
            </a:r>
            <a:r>
              <a:rPr kumimoji="1" lang="en-US" altLang="ja-JP" sz="1600" dirty="0">
                <a:ea typeface="メイリオ"/>
              </a:rPr>
              <a:t>EC </a:t>
            </a:r>
            <a:r>
              <a:rPr kumimoji="1" lang="ja-JP" altLang="en-US" sz="1600" dirty="0">
                <a:ea typeface="メイリオ"/>
              </a:rPr>
              <a:t>サイトで推薦を行う場合の例。</a:t>
            </a:r>
            <a:endParaRPr kumimoji="1" lang="en-US" altLang="ja-JP" sz="1600" dirty="0">
              <a:ea typeface="メイリオ"/>
            </a:endParaRPr>
          </a:p>
        </p:txBody>
      </p:sp>
      <p:sp>
        <p:nvSpPr>
          <p:cNvPr id="37" name="コンテンツ プレースホルダー 2">
            <a:extLst>
              <a:ext uri="{FF2B5EF4-FFF2-40B4-BE49-F238E27FC236}">
                <a16:creationId xmlns:a16="http://schemas.microsoft.com/office/drawing/2014/main" id="{759AF315-0D29-4FB1-ABA4-C04CDA6B80F4}"/>
              </a:ext>
            </a:extLst>
          </p:cNvPr>
          <p:cNvSpPr txBox="1">
            <a:spLocks/>
          </p:cNvSpPr>
          <p:nvPr/>
        </p:nvSpPr>
        <p:spPr>
          <a:xfrm>
            <a:off x="3698564" y="3807004"/>
            <a:ext cx="2776031"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 </a:t>
            </a:r>
            <a:r>
              <a:rPr kumimoji="1" lang="en-US" altLang="ja-JP" sz="2000" dirty="0">
                <a:ea typeface="メイリオ"/>
              </a:rPr>
              <a:t>30 </a:t>
            </a:r>
            <a:r>
              <a:rPr kumimoji="1" lang="ja-JP" altLang="en-US" sz="2000" dirty="0">
                <a:ea typeface="メイリオ"/>
              </a:rPr>
              <a:t>名</a:t>
            </a:r>
            <a:endParaRPr kumimoji="1" lang="en-US" altLang="ja-JP" sz="2000" dirty="0">
              <a:ea typeface="メイリオ"/>
            </a:endParaRPr>
          </a:p>
        </p:txBody>
      </p:sp>
      <p:sp>
        <p:nvSpPr>
          <p:cNvPr id="51" name="コンテンツ プレースホルダー 2">
            <a:extLst>
              <a:ext uri="{FF2B5EF4-FFF2-40B4-BE49-F238E27FC236}">
                <a16:creationId xmlns:a16="http://schemas.microsoft.com/office/drawing/2014/main" id="{E2DFD32C-9E8D-479D-B5C0-82E489F54062}"/>
              </a:ext>
            </a:extLst>
          </p:cNvPr>
          <p:cNvSpPr txBox="1">
            <a:spLocks/>
          </p:cNvSpPr>
          <p:nvPr/>
        </p:nvSpPr>
        <p:spPr>
          <a:xfrm>
            <a:off x="3883080" y="4556957"/>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推薦を受けた</a:t>
            </a:r>
            <a:br>
              <a:rPr kumimoji="1" lang="en-US" altLang="ja-JP" sz="2000" dirty="0">
                <a:ea typeface="メイリオ"/>
              </a:rPr>
            </a:br>
            <a:r>
              <a:rPr kumimoji="1" lang="ja-JP" altLang="en-US" sz="2000" dirty="0">
                <a:ea typeface="メイリオ"/>
              </a:rPr>
              <a:t>アイテム</a:t>
            </a:r>
            <a:endParaRPr kumimoji="1" lang="en-US" altLang="ja-JP" sz="2000" dirty="0">
              <a:ea typeface="メイリオ"/>
            </a:endParaRPr>
          </a:p>
        </p:txBody>
      </p:sp>
      <p:sp>
        <p:nvSpPr>
          <p:cNvPr id="52" name="コンテンツ プレースホルダー 2">
            <a:extLst>
              <a:ext uri="{FF2B5EF4-FFF2-40B4-BE49-F238E27FC236}">
                <a16:creationId xmlns:a16="http://schemas.microsoft.com/office/drawing/2014/main" id="{BCDDB4DF-4B80-498A-B391-143F84F591DE}"/>
              </a:ext>
            </a:extLst>
          </p:cNvPr>
          <p:cNvSpPr txBox="1">
            <a:spLocks/>
          </p:cNvSpPr>
          <p:nvPr/>
        </p:nvSpPr>
        <p:spPr>
          <a:xfrm>
            <a:off x="3664180" y="5568087"/>
            <a:ext cx="28447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ea typeface="メイリオ"/>
              </a:rPr>
              <a:t>5 </a:t>
            </a:r>
            <a:r>
              <a:rPr kumimoji="1" lang="ja-JP" altLang="en-US" sz="2000" dirty="0">
                <a:ea typeface="メイリオ"/>
              </a:rPr>
              <a:t>段階評価アンケートで、満足度が平均 </a:t>
            </a:r>
            <a:r>
              <a:rPr kumimoji="1" lang="en-US" altLang="ja-JP" sz="2000" dirty="0">
                <a:ea typeface="メイリオ"/>
              </a:rPr>
              <a:t>4.5 </a:t>
            </a:r>
            <a:r>
              <a:rPr kumimoji="1" lang="ja-JP" altLang="en-US" sz="2000" dirty="0">
                <a:ea typeface="メイリオ"/>
              </a:rPr>
              <a:t>以上</a:t>
            </a:r>
            <a:endParaRPr kumimoji="1" lang="en-US" altLang="ja-JP" sz="2000" dirty="0">
              <a:ea typeface="メイリオ"/>
            </a:endParaRPr>
          </a:p>
        </p:txBody>
      </p:sp>
      <p:sp>
        <p:nvSpPr>
          <p:cNvPr id="53" name="コンテンツ プレースホルダー 2">
            <a:extLst>
              <a:ext uri="{FF2B5EF4-FFF2-40B4-BE49-F238E27FC236}">
                <a16:creationId xmlns:a16="http://schemas.microsoft.com/office/drawing/2014/main" id="{76B3632C-617C-4422-AC1E-EB18DFD33F63}"/>
              </a:ext>
            </a:extLst>
          </p:cNvPr>
          <p:cNvSpPr txBox="1">
            <a:spLocks/>
          </p:cNvSpPr>
          <p:nvPr/>
        </p:nvSpPr>
        <p:spPr>
          <a:xfrm>
            <a:off x="6962557" y="3807004"/>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54" name="コンテンツ プレースホルダー 2">
            <a:extLst>
              <a:ext uri="{FF2B5EF4-FFF2-40B4-BE49-F238E27FC236}">
                <a16:creationId xmlns:a16="http://schemas.microsoft.com/office/drawing/2014/main" id="{9B028670-027B-46CF-9B5D-A249D1863692}"/>
              </a:ext>
            </a:extLst>
          </p:cNvPr>
          <p:cNvSpPr txBox="1">
            <a:spLocks/>
          </p:cNvSpPr>
          <p:nvPr/>
        </p:nvSpPr>
        <p:spPr>
          <a:xfrm>
            <a:off x="6761103" y="4556957"/>
            <a:ext cx="264953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推薦から </a:t>
            </a:r>
            <a:r>
              <a:rPr kumimoji="1" lang="en-US" altLang="ja-JP" sz="2000" dirty="0">
                <a:ea typeface="メイリオ"/>
              </a:rPr>
              <a:t>1 </a:t>
            </a:r>
            <a:r>
              <a:rPr kumimoji="1" lang="ja-JP" altLang="en-US" sz="2000" dirty="0">
                <a:ea typeface="メイリオ"/>
              </a:rPr>
              <a:t>ヵ月</a:t>
            </a:r>
            <a:br>
              <a:rPr kumimoji="1" lang="en-US" altLang="ja-JP" sz="2000" dirty="0">
                <a:ea typeface="メイリオ"/>
              </a:rPr>
            </a:br>
            <a:r>
              <a:rPr kumimoji="1" lang="ja-JP" altLang="en-US" sz="2000" dirty="0">
                <a:ea typeface="メイリオ"/>
              </a:rPr>
              <a:t>経過したユーザー</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FBDA1427-B0C1-491D-AC03-A49CD9E3929C}"/>
              </a:ext>
            </a:extLst>
          </p:cNvPr>
          <p:cNvSpPr txBox="1">
            <a:spLocks/>
          </p:cNvSpPr>
          <p:nvPr/>
        </p:nvSpPr>
        <p:spPr>
          <a:xfrm>
            <a:off x="6893342" y="5568087"/>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推薦アイテムを購入したユーザーの割合が、</a:t>
            </a:r>
            <a:r>
              <a:rPr kumimoji="1" lang="en-US" altLang="ja-JP" sz="2000" dirty="0">
                <a:ea typeface="メイリオ"/>
              </a:rPr>
              <a:t>70% </a:t>
            </a:r>
            <a:r>
              <a:rPr kumimoji="1" lang="ja-JP" altLang="en-US" sz="2000" dirty="0">
                <a:ea typeface="メイリオ"/>
              </a:rPr>
              <a:t>を超えるか</a:t>
            </a:r>
            <a:endParaRPr kumimoji="1" lang="en-US" altLang="ja-JP" sz="2000" dirty="0">
              <a:ea typeface="メイリオ"/>
            </a:endParaRPr>
          </a:p>
        </p:txBody>
      </p:sp>
      <p:sp>
        <p:nvSpPr>
          <p:cNvPr id="58" name="コンテンツ プレースホルダー 2">
            <a:extLst>
              <a:ext uri="{FF2B5EF4-FFF2-40B4-BE49-F238E27FC236}">
                <a16:creationId xmlns:a16="http://schemas.microsoft.com/office/drawing/2014/main" id="{DFFB7BE5-1973-4ED9-8E14-78685226F155}"/>
              </a:ext>
            </a:extLst>
          </p:cNvPr>
          <p:cNvSpPr txBox="1">
            <a:spLocks/>
          </p:cNvSpPr>
          <p:nvPr/>
        </p:nvSpPr>
        <p:spPr>
          <a:xfrm>
            <a:off x="9666287" y="3807004"/>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9" name="コンテンツ プレースホルダー 2">
            <a:extLst>
              <a:ext uri="{FF2B5EF4-FFF2-40B4-BE49-F238E27FC236}">
                <a16:creationId xmlns:a16="http://schemas.microsoft.com/office/drawing/2014/main" id="{BEBE2107-3DF0-4EDB-9674-4040FA1E90BA}"/>
              </a:ext>
            </a:extLst>
          </p:cNvPr>
          <p:cNvSpPr txBox="1">
            <a:spLocks/>
          </p:cNvSpPr>
          <p:nvPr/>
        </p:nvSpPr>
        <p:spPr>
          <a:xfrm>
            <a:off x="9666287" y="4556957"/>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モデルと人手で別々に推薦した</a:t>
            </a:r>
            <a:br>
              <a:rPr kumimoji="1" lang="en-US" altLang="ja-JP" sz="2000" dirty="0">
                <a:ea typeface="メイリオ"/>
              </a:rPr>
            </a:br>
            <a:r>
              <a:rPr kumimoji="1" lang="ja-JP" altLang="en-US" sz="2000" dirty="0">
                <a:ea typeface="メイリオ"/>
              </a:rPr>
              <a:t>結果 </a:t>
            </a:r>
            <a:r>
              <a:rPr kumimoji="1" lang="en-US" altLang="ja-JP" sz="2000" dirty="0">
                <a:ea typeface="メイリオ"/>
              </a:rPr>
              <a:t>100 </a:t>
            </a:r>
            <a:r>
              <a:rPr kumimoji="1" lang="ja-JP" altLang="en-US" sz="2000" dirty="0">
                <a:ea typeface="メイリオ"/>
              </a:rPr>
              <a:t>件</a:t>
            </a:r>
            <a:endParaRPr kumimoji="1" lang="en-US" altLang="ja-JP" sz="2000" dirty="0">
              <a:ea typeface="メイリオ"/>
            </a:endParaRPr>
          </a:p>
        </p:txBody>
      </p:sp>
      <p:sp>
        <p:nvSpPr>
          <p:cNvPr id="60" name="コンテンツ プレースホルダー 2">
            <a:extLst>
              <a:ext uri="{FF2B5EF4-FFF2-40B4-BE49-F238E27FC236}">
                <a16:creationId xmlns:a16="http://schemas.microsoft.com/office/drawing/2014/main" id="{ACC674CD-8D80-47B8-888C-C281116DD876}"/>
              </a:ext>
            </a:extLst>
          </p:cNvPr>
          <p:cNvSpPr txBox="1">
            <a:spLocks/>
          </p:cNvSpPr>
          <p:nvPr/>
        </p:nvSpPr>
        <p:spPr>
          <a:xfrm>
            <a:off x="9666287" y="5568087"/>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統計検定を行い、</a:t>
            </a:r>
            <a:br>
              <a:rPr kumimoji="1" lang="en-US" altLang="ja-JP" sz="2000" dirty="0">
                <a:ea typeface="メイリオ"/>
              </a:rPr>
            </a:br>
            <a:r>
              <a:rPr kumimoji="1" lang="ja-JP" altLang="en-US" sz="2000" dirty="0">
                <a:ea typeface="メイリオ"/>
              </a:rPr>
              <a:t>モデルの方が有意に良いか</a:t>
            </a:r>
            <a:endParaRPr kumimoji="1" lang="en-US" altLang="ja-JP" sz="2000" dirty="0">
              <a:ea typeface="メイリオ"/>
            </a:endParaRPr>
          </a:p>
        </p:txBody>
      </p:sp>
      <p:sp>
        <p:nvSpPr>
          <p:cNvPr id="61" name="コンテンツ プレースホルダー 2">
            <a:extLst>
              <a:ext uri="{FF2B5EF4-FFF2-40B4-BE49-F238E27FC236}">
                <a16:creationId xmlns:a16="http://schemas.microsoft.com/office/drawing/2014/main" id="{40C79E17-87A3-4C1F-BD6F-39E32A9FFCE4}"/>
              </a:ext>
            </a:extLst>
          </p:cNvPr>
          <p:cNvSpPr txBox="1">
            <a:spLocks/>
          </p:cNvSpPr>
          <p:nvPr/>
        </p:nvSpPr>
        <p:spPr>
          <a:xfrm>
            <a:off x="609599" y="3807004"/>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Who : </a:t>
            </a:r>
            <a:r>
              <a:rPr kumimoji="1" lang="ja-JP" altLang="en-US" sz="2000" b="1" dirty="0"/>
              <a:t>誰が評価するか </a:t>
            </a:r>
            <a:r>
              <a:rPr kumimoji="1" lang="en-US" altLang="ja-JP" sz="2000" b="1" dirty="0"/>
              <a:t>? </a:t>
            </a:r>
          </a:p>
        </p:txBody>
      </p:sp>
      <p:sp>
        <p:nvSpPr>
          <p:cNvPr id="62" name="コンテンツ プレースホルダー 2">
            <a:extLst>
              <a:ext uri="{FF2B5EF4-FFF2-40B4-BE49-F238E27FC236}">
                <a16:creationId xmlns:a16="http://schemas.microsoft.com/office/drawing/2014/main" id="{BA733BB5-0DCB-41D7-9B24-4DAA9A179087}"/>
              </a:ext>
            </a:extLst>
          </p:cNvPr>
          <p:cNvSpPr txBox="1">
            <a:spLocks/>
          </p:cNvSpPr>
          <p:nvPr/>
        </p:nvSpPr>
        <p:spPr>
          <a:xfrm>
            <a:off x="609599" y="4556957"/>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What : </a:t>
            </a:r>
            <a:r>
              <a:rPr kumimoji="1" lang="ja-JP" altLang="en-US" sz="2000" b="1" dirty="0"/>
              <a:t>何を評価するか</a:t>
            </a:r>
            <a:r>
              <a:rPr kumimoji="1" lang="en-US" altLang="ja-JP" sz="2000" b="1" dirty="0"/>
              <a:t> ?</a:t>
            </a:r>
          </a:p>
        </p:txBody>
      </p:sp>
      <p:sp>
        <p:nvSpPr>
          <p:cNvPr id="63" name="コンテンツ プレースホルダー 2">
            <a:extLst>
              <a:ext uri="{FF2B5EF4-FFF2-40B4-BE49-F238E27FC236}">
                <a16:creationId xmlns:a16="http://schemas.microsoft.com/office/drawing/2014/main" id="{28575CBA-9003-443F-80DD-6AD5CD285FCC}"/>
              </a:ext>
            </a:extLst>
          </p:cNvPr>
          <p:cNvSpPr txBox="1">
            <a:spLocks/>
          </p:cNvSpPr>
          <p:nvPr/>
        </p:nvSpPr>
        <p:spPr>
          <a:xfrm>
            <a:off x="609599" y="5568087"/>
            <a:ext cx="2844799"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How : </a:t>
            </a:r>
            <a:r>
              <a:rPr kumimoji="1" lang="ja-JP" altLang="en-US" sz="2000" b="1" dirty="0"/>
              <a:t>評価指標と</a:t>
            </a:r>
            <a:br>
              <a:rPr kumimoji="1" lang="en-US" altLang="ja-JP" sz="2000" b="1" dirty="0"/>
            </a:br>
            <a:r>
              <a:rPr kumimoji="1" lang="ja-JP" altLang="en-US" sz="2000" b="1" dirty="0"/>
              <a:t>           合格基準は </a:t>
            </a:r>
            <a:r>
              <a:rPr kumimoji="1" lang="en-US" altLang="ja-JP" sz="2000" b="1" dirty="0"/>
              <a:t>?</a:t>
            </a:r>
          </a:p>
        </p:txBody>
      </p:sp>
      <p:sp>
        <p:nvSpPr>
          <p:cNvPr id="64" name="四角形: 角を丸くする 63">
            <a:extLst>
              <a:ext uri="{FF2B5EF4-FFF2-40B4-BE49-F238E27FC236}">
                <a16:creationId xmlns:a16="http://schemas.microsoft.com/office/drawing/2014/main" id="{81B07DCF-DEEE-42E0-AFD3-7D40B936085A}"/>
              </a:ext>
            </a:extLst>
          </p:cNvPr>
          <p:cNvSpPr/>
          <p:nvPr/>
        </p:nvSpPr>
        <p:spPr>
          <a:xfrm>
            <a:off x="3861664" y="2794638"/>
            <a:ext cx="2449830" cy="907663"/>
          </a:xfrm>
          <a:prstGeom prst="roundRect">
            <a:avLst/>
          </a:prstGeom>
          <a:noFill/>
          <a:ln w="12700">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5" name="四角形: 角を丸くする 64">
            <a:extLst>
              <a:ext uri="{FF2B5EF4-FFF2-40B4-BE49-F238E27FC236}">
                <a16:creationId xmlns:a16="http://schemas.microsoft.com/office/drawing/2014/main" id="{01538B43-4DBF-4E06-8432-3E6DAC814B95}"/>
              </a:ext>
            </a:extLst>
          </p:cNvPr>
          <p:cNvSpPr/>
          <p:nvPr/>
        </p:nvSpPr>
        <p:spPr>
          <a:xfrm>
            <a:off x="6860957" y="2794638"/>
            <a:ext cx="2449830" cy="907663"/>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テキスト ボックス 65">
            <a:extLst>
              <a:ext uri="{FF2B5EF4-FFF2-40B4-BE49-F238E27FC236}">
                <a16:creationId xmlns:a16="http://schemas.microsoft.com/office/drawing/2014/main" id="{22030D39-498C-406A-8E75-8BFE4B5F4C4A}"/>
              </a:ext>
            </a:extLst>
          </p:cNvPr>
          <p:cNvSpPr txBox="1"/>
          <p:nvPr/>
        </p:nvSpPr>
        <p:spPr>
          <a:xfrm>
            <a:off x="4116299" y="2891625"/>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67" name="テキスト ボックス 66">
            <a:extLst>
              <a:ext uri="{FF2B5EF4-FFF2-40B4-BE49-F238E27FC236}">
                <a16:creationId xmlns:a16="http://schemas.microsoft.com/office/drawing/2014/main" id="{588E7C65-D9FC-4B16-AAA7-EB580F977D91}"/>
              </a:ext>
            </a:extLst>
          </p:cNvPr>
          <p:cNvSpPr txBox="1"/>
          <p:nvPr/>
        </p:nvSpPr>
        <p:spPr>
          <a:xfrm>
            <a:off x="6893342" y="2891625"/>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68" name="テキスト ボックス 67">
            <a:extLst>
              <a:ext uri="{FF2B5EF4-FFF2-40B4-BE49-F238E27FC236}">
                <a16:creationId xmlns:a16="http://schemas.microsoft.com/office/drawing/2014/main" id="{86155840-BC72-423C-ACA3-DFF598A516ED}"/>
              </a:ext>
            </a:extLst>
          </p:cNvPr>
          <p:cNvSpPr txBox="1"/>
          <p:nvPr/>
        </p:nvSpPr>
        <p:spPr>
          <a:xfrm>
            <a:off x="9597072" y="2867886"/>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69" name="四角形: 角を丸くする 68">
            <a:extLst>
              <a:ext uri="{FF2B5EF4-FFF2-40B4-BE49-F238E27FC236}">
                <a16:creationId xmlns:a16="http://schemas.microsoft.com/office/drawing/2014/main" id="{11C105BA-806D-4CF1-9284-C8ECC562F4E0}"/>
              </a:ext>
            </a:extLst>
          </p:cNvPr>
          <p:cNvSpPr/>
          <p:nvPr/>
        </p:nvSpPr>
        <p:spPr>
          <a:xfrm>
            <a:off x="9564687" y="2794638"/>
            <a:ext cx="2449830" cy="907663"/>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pic>
        <p:nvPicPr>
          <p:cNvPr id="70" name="グラフィックス 69" descr="ストップウォッチ 単色塗りつぶし">
            <a:extLst>
              <a:ext uri="{FF2B5EF4-FFF2-40B4-BE49-F238E27FC236}">
                <a16:creationId xmlns:a16="http://schemas.microsoft.com/office/drawing/2014/main" id="{9BAFDF52-5046-44F2-BF94-635507CBE4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1" name="テキスト ボックス 70">
            <a:extLst>
              <a:ext uri="{FF2B5EF4-FFF2-40B4-BE49-F238E27FC236}">
                <a16:creationId xmlns:a16="http://schemas.microsoft.com/office/drawing/2014/main" id="{021B3E60-3E83-4A54-8D4E-8F97B7EA5F2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6" name="吹き出し: 円形 5">
            <a:extLst>
              <a:ext uri="{FF2B5EF4-FFF2-40B4-BE49-F238E27FC236}">
                <a16:creationId xmlns:a16="http://schemas.microsoft.com/office/drawing/2014/main" id="{A2452513-E163-4E8C-B463-872B1F32EA72}"/>
              </a:ext>
            </a:extLst>
          </p:cNvPr>
          <p:cNvSpPr/>
          <p:nvPr/>
        </p:nvSpPr>
        <p:spPr>
          <a:xfrm>
            <a:off x="5860026"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7/31</a:t>
            </a:r>
            <a:endParaRPr kumimoji="1" lang="ja-JP" altLang="en-US" b="1" dirty="0"/>
          </a:p>
        </p:txBody>
      </p:sp>
      <p:sp>
        <p:nvSpPr>
          <p:cNvPr id="72" name="吹き出し: 円形 71">
            <a:extLst>
              <a:ext uri="{FF2B5EF4-FFF2-40B4-BE49-F238E27FC236}">
                <a16:creationId xmlns:a16="http://schemas.microsoft.com/office/drawing/2014/main" id="{71B602D3-E173-4B84-92E0-58A9E9880B2A}"/>
              </a:ext>
            </a:extLst>
          </p:cNvPr>
          <p:cNvSpPr/>
          <p:nvPr/>
        </p:nvSpPr>
        <p:spPr>
          <a:xfrm>
            <a:off x="8617134"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9/15</a:t>
            </a:r>
            <a:endParaRPr kumimoji="1" lang="ja-JP" altLang="en-US" b="1" dirty="0"/>
          </a:p>
        </p:txBody>
      </p:sp>
      <p:sp>
        <p:nvSpPr>
          <p:cNvPr id="73" name="吹き出し: 円形 72">
            <a:extLst>
              <a:ext uri="{FF2B5EF4-FFF2-40B4-BE49-F238E27FC236}">
                <a16:creationId xmlns:a16="http://schemas.microsoft.com/office/drawing/2014/main" id="{37FFC995-E02F-4C04-8077-B19A32C9D9FD}"/>
              </a:ext>
            </a:extLst>
          </p:cNvPr>
          <p:cNvSpPr/>
          <p:nvPr/>
        </p:nvSpPr>
        <p:spPr>
          <a:xfrm>
            <a:off x="10914310"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11/31</a:t>
            </a:r>
            <a:endParaRPr kumimoji="1" lang="ja-JP" altLang="en-US" b="1" dirty="0"/>
          </a:p>
        </p:txBody>
      </p:sp>
    </p:spTree>
    <p:extLst>
      <p:ext uri="{BB962C8B-B14F-4D97-AF65-F5344CB8AC3E}">
        <p14:creationId xmlns:p14="http://schemas.microsoft.com/office/powerpoint/2010/main" val="2956793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a:t>
            </a:r>
            <a:r>
              <a:rPr lang="ja-JP" altLang="en-US" dirty="0"/>
              <a:t>個人ワーク</a:t>
            </a:r>
            <a:r>
              <a:rPr lang="en-US" altLang="ja-JP" dirty="0"/>
              <a:t>] </a:t>
            </a:r>
            <a:r>
              <a:rPr lang="ja-JP" altLang="en-US" dirty="0"/>
              <a:t>各マイルストンで自身が行うべきタスクを記載する</a:t>
            </a:r>
            <a:endParaRPr lang="en-US" altLang="ja-JP" dirty="0"/>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43" name="四角形: 角を丸くする 42">
            <a:extLst>
              <a:ext uri="{FF2B5EF4-FFF2-40B4-BE49-F238E27FC236}">
                <a16:creationId xmlns:a16="http://schemas.microsoft.com/office/drawing/2014/main" id="{3C168759-7A73-4B53-9419-1BEE65B61F37}"/>
              </a:ext>
            </a:extLst>
          </p:cNvPr>
          <p:cNvSpPr/>
          <p:nvPr/>
        </p:nvSpPr>
        <p:spPr>
          <a:xfrm>
            <a:off x="5583099"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44" name="四角形: 角を丸くする 43">
            <a:extLst>
              <a:ext uri="{FF2B5EF4-FFF2-40B4-BE49-F238E27FC236}">
                <a16:creationId xmlns:a16="http://schemas.microsoft.com/office/drawing/2014/main" id="{98FBE73B-4E9C-4358-B5B6-5BF2697950E8}"/>
              </a:ext>
            </a:extLst>
          </p:cNvPr>
          <p:cNvSpPr/>
          <p:nvPr/>
        </p:nvSpPr>
        <p:spPr>
          <a:xfrm>
            <a:off x="7838111"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48" name="四角形: 角を丸くする 47">
            <a:extLst>
              <a:ext uri="{FF2B5EF4-FFF2-40B4-BE49-F238E27FC236}">
                <a16:creationId xmlns:a16="http://schemas.microsoft.com/office/drawing/2014/main" id="{E5CD8F75-8B69-4DE7-B5AB-CBD23E833103}"/>
              </a:ext>
            </a:extLst>
          </p:cNvPr>
          <p:cNvSpPr/>
          <p:nvPr/>
        </p:nvSpPr>
        <p:spPr>
          <a:xfrm>
            <a:off x="10093124" y="21752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49" name="テキスト ボックス 48">
            <a:extLst>
              <a:ext uri="{FF2B5EF4-FFF2-40B4-BE49-F238E27FC236}">
                <a16:creationId xmlns:a16="http://schemas.microsoft.com/office/drawing/2014/main" id="{2C9B91FE-8BD1-4F0B-A99B-357E070DD7EC}"/>
              </a:ext>
            </a:extLst>
          </p:cNvPr>
          <p:cNvSpPr txBox="1"/>
          <p:nvPr/>
        </p:nvSpPr>
        <p:spPr>
          <a:xfrm>
            <a:off x="5583099"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0" name="テキスト ボックス 49">
            <a:extLst>
              <a:ext uri="{FF2B5EF4-FFF2-40B4-BE49-F238E27FC236}">
                <a16:creationId xmlns:a16="http://schemas.microsoft.com/office/drawing/2014/main" id="{A98E0924-EB8F-4028-BBB9-30A90380450E}"/>
              </a:ext>
            </a:extLst>
          </p:cNvPr>
          <p:cNvSpPr txBox="1"/>
          <p:nvPr/>
        </p:nvSpPr>
        <p:spPr>
          <a:xfrm>
            <a:off x="5583099"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1" name="テキスト ボックス 50">
            <a:extLst>
              <a:ext uri="{FF2B5EF4-FFF2-40B4-BE49-F238E27FC236}">
                <a16:creationId xmlns:a16="http://schemas.microsoft.com/office/drawing/2014/main" id="{C6543512-FB70-4BAF-B076-B88A3F0E8FA5}"/>
              </a:ext>
            </a:extLst>
          </p:cNvPr>
          <p:cNvSpPr txBox="1"/>
          <p:nvPr/>
        </p:nvSpPr>
        <p:spPr>
          <a:xfrm>
            <a:off x="5636211"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2" name="テキスト ボックス 51">
            <a:extLst>
              <a:ext uri="{FF2B5EF4-FFF2-40B4-BE49-F238E27FC236}">
                <a16:creationId xmlns:a16="http://schemas.microsoft.com/office/drawing/2014/main" id="{54D82BFC-8908-43FA-93CB-88A66F81D44F}"/>
              </a:ext>
            </a:extLst>
          </p:cNvPr>
          <p:cNvSpPr txBox="1"/>
          <p:nvPr/>
        </p:nvSpPr>
        <p:spPr>
          <a:xfrm>
            <a:off x="7838111"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3" name="テキスト ボックス 52">
            <a:extLst>
              <a:ext uri="{FF2B5EF4-FFF2-40B4-BE49-F238E27FC236}">
                <a16:creationId xmlns:a16="http://schemas.microsoft.com/office/drawing/2014/main" id="{75314E98-E1CC-4B0A-AB0F-CB419E645C52}"/>
              </a:ext>
            </a:extLst>
          </p:cNvPr>
          <p:cNvSpPr txBox="1"/>
          <p:nvPr/>
        </p:nvSpPr>
        <p:spPr>
          <a:xfrm>
            <a:off x="7838111"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4" name="テキスト ボックス 53">
            <a:extLst>
              <a:ext uri="{FF2B5EF4-FFF2-40B4-BE49-F238E27FC236}">
                <a16:creationId xmlns:a16="http://schemas.microsoft.com/office/drawing/2014/main" id="{FB9CA93F-D9B9-437D-A808-D19B68E431B1}"/>
              </a:ext>
            </a:extLst>
          </p:cNvPr>
          <p:cNvSpPr txBox="1"/>
          <p:nvPr/>
        </p:nvSpPr>
        <p:spPr>
          <a:xfrm>
            <a:off x="7891223"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5" name="テキスト ボックス 54">
            <a:extLst>
              <a:ext uri="{FF2B5EF4-FFF2-40B4-BE49-F238E27FC236}">
                <a16:creationId xmlns:a16="http://schemas.microsoft.com/office/drawing/2014/main" id="{6FD73551-B0D5-4DAF-B27C-8558ACFB4306}"/>
              </a:ext>
            </a:extLst>
          </p:cNvPr>
          <p:cNvSpPr txBox="1"/>
          <p:nvPr/>
        </p:nvSpPr>
        <p:spPr>
          <a:xfrm>
            <a:off x="10199346"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6" name="テキスト ボックス 55">
            <a:extLst>
              <a:ext uri="{FF2B5EF4-FFF2-40B4-BE49-F238E27FC236}">
                <a16:creationId xmlns:a16="http://schemas.microsoft.com/office/drawing/2014/main" id="{D740A570-BE54-4E49-95BF-FED4FD6D7E59}"/>
              </a:ext>
            </a:extLst>
          </p:cNvPr>
          <p:cNvSpPr txBox="1"/>
          <p:nvPr/>
        </p:nvSpPr>
        <p:spPr>
          <a:xfrm>
            <a:off x="10199346"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7" name="テキスト ボックス 56">
            <a:extLst>
              <a:ext uri="{FF2B5EF4-FFF2-40B4-BE49-F238E27FC236}">
                <a16:creationId xmlns:a16="http://schemas.microsoft.com/office/drawing/2014/main" id="{390067FD-3268-4EFC-A201-4EAECDEFD132}"/>
              </a:ext>
            </a:extLst>
          </p:cNvPr>
          <p:cNvSpPr txBox="1"/>
          <p:nvPr/>
        </p:nvSpPr>
        <p:spPr>
          <a:xfrm>
            <a:off x="10199346"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8" name="矢印: 五方向 57">
            <a:extLst>
              <a:ext uri="{FF2B5EF4-FFF2-40B4-BE49-F238E27FC236}">
                <a16:creationId xmlns:a16="http://schemas.microsoft.com/office/drawing/2014/main" id="{903588C3-46D3-4705-9874-3A9F8286B959}"/>
              </a:ext>
            </a:extLst>
          </p:cNvPr>
          <p:cNvSpPr/>
          <p:nvPr/>
        </p:nvSpPr>
        <p:spPr>
          <a:xfrm>
            <a:off x="991563" y="294282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59" name="四角形: 角を丸くする 58">
            <a:extLst>
              <a:ext uri="{FF2B5EF4-FFF2-40B4-BE49-F238E27FC236}">
                <a16:creationId xmlns:a16="http://schemas.microsoft.com/office/drawing/2014/main" id="{BB5CA07C-EB29-4299-BDEF-CB3470B56EEF}"/>
              </a:ext>
            </a:extLst>
          </p:cNvPr>
          <p:cNvSpPr/>
          <p:nvPr/>
        </p:nvSpPr>
        <p:spPr>
          <a:xfrm>
            <a:off x="3210288" y="291114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60" name="テキスト ボックス 59">
            <a:extLst>
              <a:ext uri="{FF2B5EF4-FFF2-40B4-BE49-F238E27FC236}">
                <a16:creationId xmlns:a16="http://schemas.microsoft.com/office/drawing/2014/main" id="{3F747D37-EC17-473E-B3BA-D0580819EEF7}"/>
              </a:ext>
            </a:extLst>
          </p:cNvPr>
          <p:cNvSpPr txBox="1"/>
          <p:nvPr/>
        </p:nvSpPr>
        <p:spPr>
          <a:xfrm>
            <a:off x="5583099"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61" name="テキスト ボックス 60">
            <a:extLst>
              <a:ext uri="{FF2B5EF4-FFF2-40B4-BE49-F238E27FC236}">
                <a16:creationId xmlns:a16="http://schemas.microsoft.com/office/drawing/2014/main" id="{55297D5B-7152-491B-B17A-4BB7938297EA}"/>
              </a:ext>
            </a:extLst>
          </p:cNvPr>
          <p:cNvSpPr txBox="1"/>
          <p:nvPr/>
        </p:nvSpPr>
        <p:spPr>
          <a:xfrm>
            <a:off x="7838111"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62" name="テキスト ボックス 61">
            <a:extLst>
              <a:ext uri="{FF2B5EF4-FFF2-40B4-BE49-F238E27FC236}">
                <a16:creationId xmlns:a16="http://schemas.microsoft.com/office/drawing/2014/main" id="{CB2BC9DC-1D82-442D-9632-669D6DF335A2}"/>
              </a:ext>
            </a:extLst>
          </p:cNvPr>
          <p:cNvSpPr txBox="1"/>
          <p:nvPr/>
        </p:nvSpPr>
        <p:spPr>
          <a:xfrm>
            <a:off x="10199346"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63" name="矢印: 五方向 62">
            <a:extLst>
              <a:ext uri="{FF2B5EF4-FFF2-40B4-BE49-F238E27FC236}">
                <a16:creationId xmlns:a16="http://schemas.microsoft.com/office/drawing/2014/main" id="{40D3FD3E-40F6-4BFA-ADEC-9639F708CAB9}"/>
              </a:ext>
            </a:extLst>
          </p:cNvPr>
          <p:cNvSpPr/>
          <p:nvPr/>
        </p:nvSpPr>
        <p:spPr>
          <a:xfrm>
            <a:off x="991563" y="371769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64" name="矢印: 五方向 63">
            <a:extLst>
              <a:ext uri="{FF2B5EF4-FFF2-40B4-BE49-F238E27FC236}">
                <a16:creationId xmlns:a16="http://schemas.microsoft.com/office/drawing/2014/main" id="{450FDBD7-1647-43DA-BAEA-5E241E387C18}"/>
              </a:ext>
            </a:extLst>
          </p:cNvPr>
          <p:cNvSpPr/>
          <p:nvPr/>
        </p:nvSpPr>
        <p:spPr>
          <a:xfrm>
            <a:off x="991563" y="45286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65" name="矢印: 五方向 64">
            <a:extLst>
              <a:ext uri="{FF2B5EF4-FFF2-40B4-BE49-F238E27FC236}">
                <a16:creationId xmlns:a16="http://schemas.microsoft.com/office/drawing/2014/main" id="{D4401EA5-DE62-4054-B1F5-29B7BD7EB778}"/>
              </a:ext>
            </a:extLst>
          </p:cNvPr>
          <p:cNvSpPr/>
          <p:nvPr/>
        </p:nvSpPr>
        <p:spPr>
          <a:xfrm>
            <a:off x="991563" y="538131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66" name="四角形: 角を丸くする 65">
            <a:extLst>
              <a:ext uri="{FF2B5EF4-FFF2-40B4-BE49-F238E27FC236}">
                <a16:creationId xmlns:a16="http://schemas.microsoft.com/office/drawing/2014/main" id="{A81C2BCD-1A28-4A04-B881-A634D559E3C1}"/>
              </a:ext>
            </a:extLst>
          </p:cNvPr>
          <p:cNvSpPr/>
          <p:nvPr/>
        </p:nvSpPr>
        <p:spPr>
          <a:xfrm>
            <a:off x="3210288" y="371769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67" name="四角形: 角を丸くする 66">
            <a:extLst>
              <a:ext uri="{FF2B5EF4-FFF2-40B4-BE49-F238E27FC236}">
                <a16:creationId xmlns:a16="http://schemas.microsoft.com/office/drawing/2014/main" id="{84901CCF-66DF-435F-91FF-BEBD1535D8DF}"/>
              </a:ext>
            </a:extLst>
          </p:cNvPr>
          <p:cNvSpPr/>
          <p:nvPr/>
        </p:nvSpPr>
        <p:spPr>
          <a:xfrm>
            <a:off x="3210288" y="453443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68" name="四角形: 角を丸くする 67">
            <a:extLst>
              <a:ext uri="{FF2B5EF4-FFF2-40B4-BE49-F238E27FC236}">
                <a16:creationId xmlns:a16="http://schemas.microsoft.com/office/drawing/2014/main" id="{E9105512-DE36-491A-843F-D82EB8398A8E}"/>
              </a:ext>
            </a:extLst>
          </p:cNvPr>
          <p:cNvSpPr/>
          <p:nvPr/>
        </p:nvSpPr>
        <p:spPr>
          <a:xfrm>
            <a:off x="3210288" y="533960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69" name="直線矢印コネクタ 68">
            <a:extLst>
              <a:ext uri="{FF2B5EF4-FFF2-40B4-BE49-F238E27FC236}">
                <a16:creationId xmlns:a16="http://schemas.microsoft.com/office/drawing/2014/main" id="{B659696C-741F-49A5-838C-9E829D9F967C}"/>
              </a:ext>
            </a:extLst>
          </p:cNvPr>
          <p:cNvCxnSpPr>
            <a:cxnSpLocks/>
          </p:cNvCxnSpPr>
          <p:nvPr/>
        </p:nvCxnSpPr>
        <p:spPr>
          <a:xfrm>
            <a:off x="555584" y="2942822"/>
            <a:ext cx="0" cy="224558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FC70D9E8-15D8-4EE8-BA80-26571666F21B}"/>
              </a:ext>
            </a:extLst>
          </p:cNvPr>
          <p:cNvSpPr txBox="1"/>
          <p:nvPr/>
        </p:nvSpPr>
        <p:spPr>
          <a:xfrm>
            <a:off x="0" y="5195375"/>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71" name="楕円 70">
            <a:extLst>
              <a:ext uri="{FF2B5EF4-FFF2-40B4-BE49-F238E27FC236}">
                <a16:creationId xmlns:a16="http://schemas.microsoft.com/office/drawing/2014/main" id="{51E86BC2-F0D4-4616-B3FB-C4B1D5BA444B}"/>
              </a:ext>
            </a:extLst>
          </p:cNvPr>
          <p:cNvSpPr/>
          <p:nvPr/>
        </p:nvSpPr>
        <p:spPr>
          <a:xfrm>
            <a:off x="113911" y="4687958"/>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80813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26</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984885"/>
          </a:xfrm>
        </p:spPr>
        <p:txBody>
          <a:bodyPr/>
          <a:lstStyle/>
          <a:p>
            <a:r>
              <a:rPr lang="en-US" altLang="ja-JP" dirty="0"/>
              <a:t>[</a:t>
            </a:r>
            <a:r>
              <a:rPr lang="ja-JP" altLang="en-US" dirty="0"/>
              <a:t>グループワーク</a:t>
            </a:r>
            <a:r>
              <a:rPr lang="en-US" altLang="ja-JP" dirty="0"/>
              <a:t>] </a:t>
            </a:r>
            <a:r>
              <a:rPr lang="ja-JP" altLang="en-US" dirty="0"/>
              <a:t>各自のタスクを貼りだし、共有する。</a:t>
            </a:r>
            <a:endParaRPr lang="en-US" altLang="ja-JP" dirty="0"/>
          </a:p>
          <a:p>
            <a:r>
              <a:rPr lang="ja-JP" altLang="en-US" dirty="0"/>
              <a:t>不足がないか、全員で点検する。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21752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48609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94282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91114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64064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36" name="矢印: 五方向 35">
            <a:extLst>
              <a:ext uri="{FF2B5EF4-FFF2-40B4-BE49-F238E27FC236}">
                <a16:creationId xmlns:a16="http://schemas.microsoft.com/office/drawing/2014/main" id="{9ED2D090-EAA8-453A-93DC-B9DBAD80A485}"/>
              </a:ext>
            </a:extLst>
          </p:cNvPr>
          <p:cNvSpPr/>
          <p:nvPr/>
        </p:nvSpPr>
        <p:spPr>
          <a:xfrm>
            <a:off x="991563" y="371769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7" name="矢印: 五方向 36">
            <a:extLst>
              <a:ext uri="{FF2B5EF4-FFF2-40B4-BE49-F238E27FC236}">
                <a16:creationId xmlns:a16="http://schemas.microsoft.com/office/drawing/2014/main" id="{9798BC9D-3420-4246-9B29-FF002B95D4A7}"/>
              </a:ext>
            </a:extLst>
          </p:cNvPr>
          <p:cNvSpPr/>
          <p:nvPr/>
        </p:nvSpPr>
        <p:spPr>
          <a:xfrm>
            <a:off x="991563" y="45286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8" name="矢印: 五方向 37">
            <a:extLst>
              <a:ext uri="{FF2B5EF4-FFF2-40B4-BE49-F238E27FC236}">
                <a16:creationId xmlns:a16="http://schemas.microsoft.com/office/drawing/2014/main" id="{709C2E06-D9DF-4B63-A196-7550B65F3B8A}"/>
              </a:ext>
            </a:extLst>
          </p:cNvPr>
          <p:cNvSpPr/>
          <p:nvPr/>
        </p:nvSpPr>
        <p:spPr>
          <a:xfrm>
            <a:off x="991563" y="538131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39" name="四角形: 角を丸くする 38">
            <a:extLst>
              <a:ext uri="{FF2B5EF4-FFF2-40B4-BE49-F238E27FC236}">
                <a16:creationId xmlns:a16="http://schemas.microsoft.com/office/drawing/2014/main" id="{0DA71598-B0F6-470B-AC18-D661836A021D}"/>
              </a:ext>
            </a:extLst>
          </p:cNvPr>
          <p:cNvSpPr/>
          <p:nvPr/>
        </p:nvSpPr>
        <p:spPr>
          <a:xfrm>
            <a:off x="3210288" y="371769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0" name="四角形: 角を丸くする 39">
            <a:extLst>
              <a:ext uri="{FF2B5EF4-FFF2-40B4-BE49-F238E27FC236}">
                <a16:creationId xmlns:a16="http://schemas.microsoft.com/office/drawing/2014/main" id="{E40E8635-3B9F-4763-860C-5DD348625D9C}"/>
              </a:ext>
            </a:extLst>
          </p:cNvPr>
          <p:cNvSpPr/>
          <p:nvPr/>
        </p:nvSpPr>
        <p:spPr>
          <a:xfrm>
            <a:off x="3210288" y="453443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1" name="四角形: 角を丸くする 40">
            <a:extLst>
              <a:ext uri="{FF2B5EF4-FFF2-40B4-BE49-F238E27FC236}">
                <a16:creationId xmlns:a16="http://schemas.microsoft.com/office/drawing/2014/main" id="{7B5A081D-7FDC-4CD4-A625-262BA464B147}"/>
              </a:ext>
            </a:extLst>
          </p:cNvPr>
          <p:cNvSpPr/>
          <p:nvPr/>
        </p:nvSpPr>
        <p:spPr>
          <a:xfrm>
            <a:off x="3210288" y="533960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5" name="直線矢印コネクタ 44">
            <a:extLst>
              <a:ext uri="{FF2B5EF4-FFF2-40B4-BE49-F238E27FC236}">
                <a16:creationId xmlns:a16="http://schemas.microsoft.com/office/drawing/2014/main" id="{79E49241-8360-437C-A79E-E60364BBFF00}"/>
              </a:ext>
            </a:extLst>
          </p:cNvPr>
          <p:cNvCxnSpPr>
            <a:cxnSpLocks/>
          </p:cNvCxnSpPr>
          <p:nvPr/>
        </p:nvCxnSpPr>
        <p:spPr>
          <a:xfrm>
            <a:off x="555584" y="2942822"/>
            <a:ext cx="0" cy="224558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4E92DE0-BB22-424F-A50E-863ECFB2F774}"/>
              </a:ext>
            </a:extLst>
          </p:cNvPr>
          <p:cNvSpPr txBox="1"/>
          <p:nvPr/>
        </p:nvSpPr>
        <p:spPr>
          <a:xfrm>
            <a:off x="0" y="5195375"/>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7" name="楕円 46">
            <a:extLst>
              <a:ext uri="{FF2B5EF4-FFF2-40B4-BE49-F238E27FC236}">
                <a16:creationId xmlns:a16="http://schemas.microsoft.com/office/drawing/2014/main" id="{0326469B-43BA-44B8-A58E-2F891462CDE1}"/>
              </a:ext>
            </a:extLst>
          </p:cNvPr>
          <p:cNvSpPr/>
          <p:nvPr/>
        </p:nvSpPr>
        <p:spPr>
          <a:xfrm>
            <a:off x="113911" y="4687958"/>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1958266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スケジュールとタスクを登録する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149779" cy="830997"/>
          </a:xfrm>
        </p:spPr>
        <p:txBody>
          <a:bodyPr/>
          <a:lstStyle/>
          <a:p>
            <a:r>
              <a:rPr lang="ja-JP" altLang="en-US" dirty="0"/>
              <a:t>定期的な進捗会議とマイルストン完了時点の </a:t>
            </a:r>
            <a:r>
              <a:rPr lang="en-US" altLang="ja-JP" dirty="0"/>
              <a:t>CXO </a:t>
            </a:r>
            <a:r>
              <a:rPr lang="ja-JP" altLang="en-US" dirty="0"/>
              <a:t>報告を</a:t>
            </a:r>
            <a:r>
              <a:rPr lang="ja-JP" altLang="en-US" b="1" dirty="0">
                <a:solidFill>
                  <a:schemeClr val="accent2"/>
                </a:solidFill>
              </a:rPr>
              <a:t>ワークショップ内で</a:t>
            </a:r>
            <a:br>
              <a:rPr lang="en-US" altLang="ja-JP" b="1" dirty="0">
                <a:solidFill>
                  <a:schemeClr val="accent2"/>
                </a:solidFill>
              </a:rPr>
            </a:br>
            <a:r>
              <a:rPr lang="ja-JP" altLang="en-US" b="1" dirty="0">
                <a:solidFill>
                  <a:schemeClr val="accent2"/>
                </a:solidFill>
              </a:rPr>
              <a:t>スケジューラーに設定する</a:t>
            </a:r>
            <a:r>
              <a:rPr lang="ja-JP" altLang="en-US" dirty="0"/>
              <a:t>。タスク管理システムがあれば、タスクを登録する。</a:t>
            </a:r>
            <a:endParaRPr lang="ja-JP" altLang="en-US"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21555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21555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21555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36" name="直線コネクタ 35">
            <a:extLst>
              <a:ext uri="{FF2B5EF4-FFF2-40B4-BE49-F238E27FC236}">
                <a16:creationId xmlns:a16="http://schemas.microsoft.com/office/drawing/2014/main" id="{343F22F3-B4E3-454A-8765-5C1A2DB8E6AE}"/>
              </a:ext>
            </a:extLst>
          </p:cNvPr>
          <p:cNvCxnSpPr/>
          <p:nvPr/>
        </p:nvCxnSpPr>
        <p:spPr>
          <a:xfrm>
            <a:off x="520861" y="4435750"/>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22715402-CBD9-46E6-BA15-0C5812C9830F}"/>
              </a:ext>
            </a:extLst>
          </p:cNvPr>
          <p:cNvSpPr/>
          <p:nvPr/>
        </p:nvSpPr>
        <p:spPr>
          <a:xfrm>
            <a:off x="9016181" y="4250066"/>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 </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38" name="直線コネクタ 37">
            <a:extLst>
              <a:ext uri="{FF2B5EF4-FFF2-40B4-BE49-F238E27FC236}">
                <a16:creationId xmlns:a16="http://schemas.microsoft.com/office/drawing/2014/main" id="{35DA0DE2-519A-4F44-B710-A13ADC710595}"/>
              </a:ext>
            </a:extLst>
          </p:cNvPr>
          <p:cNvCxnSpPr/>
          <p:nvPr/>
        </p:nvCxnSpPr>
        <p:spPr>
          <a:xfrm>
            <a:off x="520861" y="5248153"/>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24AEF41-70D9-44E0-8EA3-49D401949D1B}"/>
              </a:ext>
            </a:extLst>
          </p:cNvPr>
          <p:cNvSpPr/>
          <p:nvPr/>
        </p:nvSpPr>
        <p:spPr>
          <a:xfrm>
            <a:off x="9016181" y="5062469"/>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40" name="直線コネクタ 39">
            <a:extLst>
              <a:ext uri="{FF2B5EF4-FFF2-40B4-BE49-F238E27FC236}">
                <a16:creationId xmlns:a16="http://schemas.microsoft.com/office/drawing/2014/main" id="{90ECDF0A-C1D9-47C1-B8EF-E9808C5A028F}"/>
              </a:ext>
            </a:extLst>
          </p:cNvPr>
          <p:cNvCxnSpPr/>
          <p:nvPr/>
        </p:nvCxnSpPr>
        <p:spPr>
          <a:xfrm>
            <a:off x="520861" y="6095151"/>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E473D1AB-FE70-406A-AF61-97D3BC390F41}"/>
              </a:ext>
            </a:extLst>
          </p:cNvPr>
          <p:cNvSpPr/>
          <p:nvPr/>
        </p:nvSpPr>
        <p:spPr>
          <a:xfrm>
            <a:off x="9016181" y="5909467"/>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sp>
        <p:nvSpPr>
          <p:cNvPr id="44" name="四角形: 角を丸くする 43">
            <a:extLst>
              <a:ext uri="{FF2B5EF4-FFF2-40B4-BE49-F238E27FC236}">
                <a16:creationId xmlns:a16="http://schemas.microsoft.com/office/drawing/2014/main" id="{8553CE26-A468-4128-AE79-B103F19DA324}"/>
              </a:ext>
            </a:extLst>
          </p:cNvPr>
          <p:cNvSpPr/>
          <p:nvPr/>
        </p:nvSpPr>
        <p:spPr>
          <a:xfrm>
            <a:off x="6096000" y="3839714"/>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5" name="四角形: 角を丸くする 44">
            <a:extLst>
              <a:ext uri="{FF2B5EF4-FFF2-40B4-BE49-F238E27FC236}">
                <a16:creationId xmlns:a16="http://schemas.microsoft.com/office/drawing/2014/main" id="{865BD90B-DB41-4D2E-B87B-A847A8076402}"/>
              </a:ext>
            </a:extLst>
          </p:cNvPr>
          <p:cNvSpPr/>
          <p:nvPr/>
        </p:nvSpPr>
        <p:spPr>
          <a:xfrm>
            <a:off x="6096000" y="4626317"/>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7A69F532-5E31-448A-AC48-6C6A0A1E7727}"/>
              </a:ext>
            </a:extLst>
          </p:cNvPr>
          <p:cNvSpPr/>
          <p:nvPr/>
        </p:nvSpPr>
        <p:spPr>
          <a:xfrm>
            <a:off x="6096000" y="5463753"/>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3" name="矢印: 五方向 42">
            <a:extLst>
              <a:ext uri="{FF2B5EF4-FFF2-40B4-BE49-F238E27FC236}">
                <a16:creationId xmlns:a16="http://schemas.microsoft.com/office/drawing/2014/main" id="{797D4B43-218C-4F92-B0ED-FEA6719F893C}"/>
              </a:ext>
            </a:extLst>
          </p:cNvPr>
          <p:cNvSpPr/>
          <p:nvPr/>
        </p:nvSpPr>
        <p:spPr>
          <a:xfrm>
            <a:off x="991563" y="292312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マイルストン⓪</a:t>
            </a:r>
          </a:p>
        </p:txBody>
      </p:sp>
      <p:sp>
        <p:nvSpPr>
          <p:cNvPr id="47" name="四角形: 角を丸くする 46">
            <a:extLst>
              <a:ext uri="{FF2B5EF4-FFF2-40B4-BE49-F238E27FC236}">
                <a16:creationId xmlns:a16="http://schemas.microsoft.com/office/drawing/2014/main" id="{9E751232-F48B-4FF3-9E8C-E611C5509912}"/>
              </a:ext>
            </a:extLst>
          </p:cNvPr>
          <p:cNvSpPr/>
          <p:nvPr/>
        </p:nvSpPr>
        <p:spPr>
          <a:xfrm>
            <a:off x="3210288" y="289144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ユースケースを</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確定する</a:t>
            </a:r>
          </a:p>
        </p:txBody>
      </p:sp>
      <p:sp>
        <p:nvSpPr>
          <p:cNvPr id="48" name="矢印: 五方向 47">
            <a:extLst>
              <a:ext uri="{FF2B5EF4-FFF2-40B4-BE49-F238E27FC236}">
                <a16:creationId xmlns:a16="http://schemas.microsoft.com/office/drawing/2014/main" id="{7041B769-BE23-4AAD-96A3-D3A94D16F954}"/>
              </a:ext>
            </a:extLst>
          </p:cNvPr>
          <p:cNvSpPr/>
          <p:nvPr/>
        </p:nvSpPr>
        <p:spPr>
          <a:xfrm>
            <a:off x="991563" y="3697996"/>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マイルストン①</a:t>
            </a:r>
          </a:p>
        </p:txBody>
      </p:sp>
      <p:sp>
        <p:nvSpPr>
          <p:cNvPr id="49" name="矢印: 五方向 48">
            <a:extLst>
              <a:ext uri="{FF2B5EF4-FFF2-40B4-BE49-F238E27FC236}">
                <a16:creationId xmlns:a16="http://schemas.microsoft.com/office/drawing/2014/main" id="{F2870F48-65A9-4315-A9FD-AD0AD66B196F}"/>
              </a:ext>
            </a:extLst>
          </p:cNvPr>
          <p:cNvSpPr/>
          <p:nvPr/>
        </p:nvSpPr>
        <p:spPr>
          <a:xfrm>
            <a:off x="991563" y="450895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マイルストン②</a:t>
            </a:r>
          </a:p>
        </p:txBody>
      </p:sp>
      <p:sp>
        <p:nvSpPr>
          <p:cNvPr id="50" name="矢印: 五方向 49">
            <a:extLst>
              <a:ext uri="{FF2B5EF4-FFF2-40B4-BE49-F238E27FC236}">
                <a16:creationId xmlns:a16="http://schemas.microsoft.com/office/drawing/2014/main" id="{7479FE64-8888-4A81-8E8A-95332C0876B8}"/>
              </a:ext>
            </a:extLst>
          </p:cNvPr>
          <p:cNvSpPr/>
          <p:nvPr/>
        </p:nvSpPr>
        <p:spPr>
          <a:xfrm>
            <a:off x="991563" y="536161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マイルストン③</a:t>
            </a:r>
          </a:p>
        </p:txBody>
      </p:sp>
      <p:sp>
        <p:nvSpPr>
          <p:cNvPr id="51" name="四角形: 角を丸くする 50">
            <a:extLst>
              <a:ext uri="{FF2B5EF4-FFF2-40B4-BE49-F238E27FC236}">
                <a16:creationId xmlns:a16="http://schemas.microsoft.com/office/drawing/2014/main" id="{5CCA8A4D-5B3E-407D-966E-8BE3726AB595}"/>
              </a:ext>
            </a:extLst>
          </p:cNvPr>
          <p:cNvSpPr/>
          <p:nvPr/>
        </p:nvSpPr>
        <p:spPr>
          <a:xfrm>
            <a:off x="3210288" y="369799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52" name="四角形: 角を丸くする 51">
            <a:extLst>
              <a:ext uri="{FF2B5EF4-FFF2-40B4-BE49-F238E27FC236}">
                <a16:creationId xmlns:a16="http://schemas.microsoft.com/office/drawing/2014/main" id="{7CA3DFEB-4603-4AEA-8450-59CF9F07F2DB}"/>
              </a:ext>
            </a:extLst>
          </p:cNvPr>
          <p:cNvSpPr/>
          <p:nvPr/>
        </p:nvSpPr>
        <p:spPr>
          <a:xfrm>
            <a:off x="3210288" y="451473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53" name="四角形: 角を丸くする 52">
            <a:extLst>
              <a:ext uri="{FF2B5EF4-FFF2-40B4-BE49-F238E27FC236}">
                <a16:creationId xmlns:a16="http://schemas.microsoft.com/office/drawing/2014/main" id="{1E62B3E9-7185-4635-BEB5-25417ECF1B85}"/>
              </a:ext>
            </a:extLst>
          </p:cNvPr>
          <p:cNvSpPr/>
          <p:nvPr/>
        </p:nvSpPr>
        <p:spPr>
          <a:xfrm>
            <a:off x="3210288" y="531990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56" name="直線矢印コネクタ 55">
            <a:extLst>
              <a:ext uri="{FF2B5EF4-FFF2-40B4-BE49-F238E27FC236}">
                <a16:creationId xmlns:a16="http://schemas.microsoft.com/office/drawing/2014/main" id="{3D1F29AA-3B07-4831-BA02-A2C9B3924363}"/>
              </a:ext>
            </a:extLst>
          </p:cNvPr>
          <p:cNvCxnSpPr>
            <a:cxnSpLocks/>
          </p:cNvCxnSpPr>
          <p:nvPr/>
        </p:nvCxnSpPr>
        <p:spPr>
          <a:xfrm>
            <a:off x="555584" y="292312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A0688F8-6298-403F-9637-22F0B24C5947}"/>
              </a:ext>
            </a:extLst>
          </p:cNvPr>
          <p:cNvSpPr txBox="1"/>
          <p:nvPr/>
        </p:nvSpPr>
        <p:spPr>
          <a:xfrm>
            <a:off x="0" y="491731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8" name="楕円 57">
            <a:extLst>
              <a:ext uri="{FF2B5EF4-FFF2-40B4-BE49-F238E27FC236}">
                <a16:creationId xmlns:a16="http://schemas.microsoft.com/office/drawing/2014/main" id="{7B03FB35-8B7D-4631-97A5-709FEE67A6E0}"/>
              </a:ext>
            </a:extLst>
          </p:cNvPr>
          <p:cNvSpPr/>
          <p:nvPr/>
        </p:nvSpPr>
        <p:spPr>
          <a:xfrm>
            <a:off x="113911" y="423223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01483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4BEC-0DC5-4B87-843A-9752182BEFC4}"/>
              </a:ext>
            </a:extLst>
          </p:cNvPr>
          <p:cNvSpPr>
            <a:spLocks noGrp="1"/>
          </p:cNvSpPr>
          <p:nvPr>
            <p:ph type="title"/>
          </p:nvPr>
        </p:nvSpPr>
        <p:spPr/>
        <p:txBody>
          <a:bodyPr/>
          <a:lstStyle/>
          <a:p>
            <a:r>
              <a:rPr kumimoji="1" lang="en-US" altLang="ja-JP" dirty="0"/>
              <a:t>Next Step : </a:t>
            </a:r>
            <a:r>
              <a:rPr kumimoji="1" lang="ja-JP" altLang="en-US" dirty="0"/>
              <a:t>プロトタイプによる効果計測</a:t>
            </a:r>
            <a:br>
              <a:rPr kumimoji="1" lang="en-US" altLang="ja-JP" dirty="0"/>
            </a:br>
            <a:r>
              <a:rPr kumimoji="1" lang="ja-JP" altLang="en-US" dirty="0"/>
              <a:t>生成 </a:t>
            </a:r>
            <a:r>
              <a:rPr kumimoji="1" lang="en-US" altLang="ja-JP" dirty="0"/>
              <a:t>AI </a:t>
            </a:r>
            <a:r>
              <a:rPr kumimoji="1" lang="ja-JP" altLang="en-US" dirty="0"/>
              <a:t>をすぐに試せるサンプルを </a:t>
            </a:r>
            <a:r>
              <a:rPr kumimoji="1" lang="en-US" altLang="ja-JP" dirty="0"/>
              <a:t>GitHub </a:t>
            </a:r>
            <a:r>
              <a:rPr kumimoji="1" lang="ja-JP" altLang="en-US" dirty="0"/>
              <a:t>で公開</a:t>
            </a:r>
          </a:p>
        </p:txBody>
      </p:sp>
      <p:sp>
        <p:nvSpPr>
          <p:cNvPr id="4" name="スライド番号プレースホルダー 3">
            <a:extLst>
              <a:ext uri="{FF2B5EF4-FFF2-40B4-BE49-F238E27FC236}">
                <a16:creationId xmlns:a16="http://schemas.microsoft.com/office/drawing/2014/main" id="{ED07671C-4E36-4DC0-80BC-66028D4B65EB}"/>
              </a:ext>
            </a:extLst>
          </p:cNvPr>
          <p:cNvSpPr>
            <a:spLocks noGrp="1"/>
          </p:cNvSpPr>
          <p:nvPr>
            <p:ph type="sldNum" sz="quarter" idx="4"/>
          </p:nvPr>
        </p:nvSpPr>
        <p:spPr/>
        <p:txBody>
          <a:bodyPr/>
          <a:lstStyle/>
          <a:p>
            <a:fld id="{DC503246-BBCE-4F0A-BCDC-08FC4C52637D}" type="slidenum">
              <a:rPr lang="en-US" smtClean="0"/>
              <a:pPr/>
              <a:t>28</a:t>
            </a:fld>
            <a:endParaRPr lang="en-US"/>
          </a:p>
        </p:txBody>
      </p:sp>
      <p:pic>
        <p:nvPicPr>
          <p:cNvPr id="1026" name="Picture 2">
            <a:extLst>
              <a:ext uri="{FF2B5EF4-FFF2-40B4-BE49-F238E27FC236}">
                <a16:creationId xmlns:a16="http://schemas.microsoft.com/office/drawing/2014/main" id="{69264F49-9B31-44FE-95AD-692D2AFA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38" y="1501990"/>
            <a:ext cx="7496218" cy="3771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5E09D1-5C01-49BF-930D-AFAB199F8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572" y="2199654"/>
            <a:ext cx="7047392" cy="378813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7A83E1F-BCBF-4595-87E9-3511EEE46612}"/>
              </a:ext>
            </a:extLst>
          </p:cNvPr>
          <p:cNvSpPr txBox="1"/>
          <p:nvPr/>
        </p:nvSpPr>
        <p:spPr>
          <a:xfrm>
            <a:off x="4497572" y="6029986"/>
            <a:ext cx="6097772" cy="276999"/>
          </a:xfrm>
          <a:prstGeom prst="rect">
            <a:avLst/>
          </a:prstGeom>
          <a:noFill/>
        </p:spPr>
        <p:txBody>
          <a:bodyPr wrap="square">
            <a:spAutoFit/>
          </a:bodyPr>
          <a:lstStyle/>
          <a:p>
            <a:r>
              <a:rPr lang="ja-JP" altLang="en-US" sz="1200" dirty="0"/>
              <a:t>https://github.com/aws-samples/bedrock-claude-chat/tree/v1</a:t>
            </a:r>
          </a:p>
        </p:txBody>
      </p:sp>
      <p:sp>
        <p:nvSpPr>
          <p:cNvPr id="10" name="テキスト ボックス 9">
            <a:extLst>
              <a:ext uri="{FF2B5EF4-FFF2-40B4-BE49-F238E27FC236}">
                <a16:creationId xmlns:a16="http://schemas.microsoft.com/office/drawing/2014/main" id="{C19923D4-258E-4E0B-975F-96C26C7249E9}"/>
              </a:ext>
            </a:extLst>
          </p:cNvPr>
          <p:cNvSpPr txBox="1"/>
          <p:nvPr/>
        </p:nvSpPr>
        <p:spPr>
          <a:xfrm>
            <a:off x="337583" y="5315718"/>
            <a:ext cx="6097772" cy="261610"/>
          </a:xfrm>
          <a:prstGeom prst="rect">
            <a:avLst/>
          </a:prstGeom>
          <a:noFill/>
        </p:spPr>
        <p:txBody>
          <a:bodyPr wrap="square">
            <a:spAutoFit/>
          </a:bodyPr>
          <a:lstStyle/>
          <a:p>
            <a:r>
              <a:rPr lang="ja-JP" altLang="en-US" sz="1100" dirty="0"/>
              <a:t>https://github.com/aws-samples/generative-ai-use-cases-jp</a:t>
            </a:r>
          </a:p>
        </p:txBody>
      </p:sp>
    </p:spTree>
    <p:extLst>
      <p:ext uri="{BB962C8B-B14F-4D97-AF65-F5344CB8AC3E}">
        <p14:creationId xmlns:p14="http://schemas.microsoft.com/office/powerpoint/2010/main" val="3788860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235DA-45F1-413E-9921-EF7404ED13C9}"/>
              </a:ext>
            </a:extLst>
          </p:cNvPr>
          <p:cNvSpPr>
            <a:spLocks noGrp="1"/>
          </p:cNvSpPr>
          <p:nvPr>
            <p:ph type="title"/>
          </p:nvPr>
        </p:nvSpPr>
        <p:spPr/>
        <p:txBody>
          <a:bodyPr/>
          <a:lstStyle/>
          <a:p>
            <a:r>
              <a:rPr kumimoji="1" lang="ja-JP" altLang="en-US" dirty="0"/>
              <a:t>エンドユーザーでも生成 </a:t>
            </a:r>
            <a:r>
              <a:rPr kumimoji="1" lang="en-US" altLang="ja-JP" dirty="0"/>
              <a:t>AI </a:t>
            </a:r>
            <a:r>
              <a:rPr kumimoji="1" lang="ja-JP" altLang="en-US" dirty="0"/>
              <a:t>アプリケーションを自作可能な </a:t>
            </a:r>
            <a:r>
              <a:rPr kumimoji="1" lang="en-US" altLang="ja-JP" dirty="0" err="1"/>
              <a:t>PartyRock</a:t>
            </a:r>
            <a:endParaRPr kumimoji="1" lang="ja-JP" altLang="en-US" dirty="0"/>
          </a:p>
        </p:txBody>
      </p:sp>
      <p:sp>
        <p:nvSpPr>
          <p:cNvPr id="4" name="スライド番号プレースホルダー 3">
            <a:extLst>
              <a:ext uri="{FF2B5EF4-FFF2-40B4-BE49-F238E27FC236}">
                <a16:creationId xmlns:a16="http://schemas.microsoft.com/office/drawing/2014/main" id="{50BECDD4-E716-47C4-B655-50B36AFA20B8}"/>
              </a:ext>
            </a:extLst>
          </p:cNvPr>
          <p:cNvSpPr>
            <a:spLocks noGrp="1"/>
          </p:cNvSpPr>
          <p:nvPr>
            <p:ph type="sldNum" sz="quarter" idx="4"/>
          </p:nvPr>
        </p:nvSpPr>
        <p:spPr/>
        <p:txBody>
          <a:bodyPr/>
          <a:lstStyle/>
          <a:p>
            <a:fld id="{DC503246-BBCE-4F0A-BCDC-08FC4C52637D}" type="slidenum">
              <a:rPr lang="en-US" smtClean="0"/>
              <a:pPr/>
              <a:t>29</a:t>
            </a:fld>
            <a:endParaRPr lang="en-US"/>
          </a:p>
        </p:txBody>
      </p:sp>
      <p:grpSp>
        <p:nvGrpSpPr>
          <p:cNvPr id="6" name="Group 6">
            <a:extLst>
              <a:ext uri="{FF2B5EF4-FFF2-40B4-BE49-F238E27FC236}">
                <a16:creationId xmlns:a16="http://schemas.microsoft.com/office/drawing/2014/main" id="{DCFF33A4-150C-45F9-876B-3E7DA60DB3D9}"/>
              </a:ext>
            </a:extLst>
          </p:cNvPr>
          <p:cNvGrpSpPr/>
          <p:nvPr/>
        </p:nvGrpSpPr>
        <p:grpSpPr>
          <a:xfrm>
            <a:off x="368991" y="1392089"/>
            <a:ext cx="6786465" cy="4878872"/>
            <a:chOff x="2267630" y="4404266"/>
            <a:chExt cx="18847953" cy="13550022"/>
          </a:xfrm>
          <a:effectLst/>
        </p:grpSpPr>
        <p:pic>
          <p:nvPicPr>
            <p:cNvPr id="7" name="Picture 9">
              <a:extLst>
                <a:ext uri="{FF2B5EF4-FFF2-40B4-BE49-F238E27FC236}">
                  <a16:creationId xmlns:a16="http://schemas.microsoft.com/office/drawing/2014/main" id="{D0848534-C09E-4714-835F-F5CC75AF4D0A}"/>
                </a:ext>
              </a:extLst>
            </p:cNvPr>
            <p:cNvPicPr>
              <a:picLocks noChangeAspect="1"/>
            </p:cNvPicPr>
            <p:nvPr/>
          </p:nvPicPr>
          <p:blipFill rotWithShape="1">
            <a:blip r:embed="rId2"/>
            <a:srcRect t="1" b="-4554"/>
            <a:stretch/>
          </p:blipFill>
          <p:spPr>
            <a:xfrm>
              <a:off x="2576779" y="4819064"/>
              <a:ext cx="18229655" cy="10342278"/>
            </a:xfrm>
            <a:prstGeom prst="rect">
              <a:avLst/>
            </a:prstGeom>
            <a:solidFill>
              <a:srgbClr val="F4F1E5"/>
            </a:solidFill>
          </p:spPr>
        </p:pic>
        <p:pic>
          <p:nvPicPr>
            <p:cNvPr id="8" name="Picture 2">
              <a:extLst>
                <a:ext uri="{FF2B5EF4-FFF2-40B4-BE49-F238E27FC236}">
                  <a16:creationId xmlns:a16="http://schemas.microsoft.com/office/drawing/2014/main" id="{69EE4342-3557-4B7B-85AF-1FC1C800E93A}"/>
                </a:ext>
              </a:extLst>
            </p:cNvPr>
            <p:cNvPicPr>
              <a:picLocks noChangeAspect="1"/>
            </p:cNvPicPr>
            <p:nvPr/>
          </p:nvPicPr>
          <p:blipFill rotWithShape="1">
            <a:blip r:embed="rId3"/>
            <a:srcRect t="16800" b="3664"/>
            <a:stretch/>
          </p:blipFill>
          <p:spPr>
            <a:xfrm>
              <a:off x="2267630" y="4404266"/>
              <a:ext cx="18847953" cy="13550022"/>
            </a:xfrm>
            <a:prstGeom prst="rect">
              <a:avLst/>
            </a:prstGeom>
          </p:spPr>
        </p:pic>
      </p:grpSp>
      <p:grpSp>
        <p:nvGrpSpPr>
          <p:cNvPr id="9" name="Group 10">
            <a:extLst>
              <a:ext uri="{FF2B5EF4-FFF2-40B4-BE49-F238E27FC236}">
                <a16:creationId xmlns:a16="http://schemas.microsoft.com/office/drawing/2014/main" id="{0CFB65E5-F9A4-4630-B5E1-66ADD498CAEA}"/>
              </a:ext>
            </a:extLst>
          </p:cNvPr>
          <p:cNvGrpSpPr/>
          <p:nvPr/>
        </p:nvGrpSpPr>
        <p:grpSpPr>
          <a:xfrm>
            <a:off x="7561944" y="2004696"/>
            <a:ext cx="4046694" cy="3133469"/>
            <a:chOff x="14688296" y="3506052"/>
            <a:chExt cx="10904481" cy="8443645"/>
          </a:xfrm>
        </p:grpSpPr>
        <p:sp>
          <p:nvSpPr>
            <p:cNvPr id="10" name="Text Placeholder 5">
              <a:extLst>
                <a:ext uri="{FF2B5EF4-FFF2-40B4-BE49-F238E27FC236}">
                  <a16:creationId xmlns:a16="http://schemas.microsoft.com/office/drawing/2014/main" id="{6A729499-03B9-4BDA-8D01-3ED37FB141C6}"/>
                </a:ext>
              </a:extLst>
            </p:cNvPr>
            <p:cNvSpPr txBox="1">
              <a:spLocks/>
            </p:cNvSpPr>
            <p:nvPr/>
          </p:nvSpPr>
          <p:spPr>
            <a:xfrm>
              <a:off x="14789338" y="3506052"/>
              <a:ext cx="10702397" cy="11445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83">
                <a:buNone/>
                <a:defRPr/>
              </a:pPr>
              <a:r>
                <a:rPr lang="en-US" sz="2400" dirty="0">
                  <a:solidFill>
                    <a:prstClr val="white"/>
                  </a:solidFill>
                  <a:ea typeface="Amazon Ember Display" panose="020F0603020204020204" pitchFamily="34" charset="0"/>
                  <a:cs typeface="Amazon Ember Display" panose="020F0603020204020204" pitchFamily="34" charset="0"/>
                </a:rPr>
                <a:t>Join the party!</a:t>
              </a:r>
            </a:p>
          </p:txBody>
        </p:sp>
        <p:sp>
          <p:nvSpPr>
            <p:cNvPr id="11" name="TextBox 687">
              <a:extLst>
                <a:ext uri="{FF2B5EF4-FFF2-40B4-BE49-F238E27FC236}">
                  <a16:creationId xmlns:a16="http://schemas.microsoft.com/office/drawing/2014/main" id="{95A97E97-164E-4C41-83B7-101D4883330B}"/>
                </a:ext>
              </a:extLst>
            </p:cNvPr>
            <p:cNvSpPr txBox="1"/>
            <p:nvPr/>
          </p:nvSpPr>
          <p:spPr>
            <a:xfrm>
              <a:off x="14688296" y="10534438"/>
              <a:ext cx="10904481" cy="1415259"/>
            </a:xfrm>
            <a:prstGeom prst="rect">
              <a:avLst/>
            </a:prstGeom>
            <a:noFill/>
          </p:spPr>
          <p:txBody>
            <a:bodyPr wrap="square">
              <a:spAutoFit/>
            </a:bodyPr>
            <a:lstStyle/>
            <a:p>
              <a:pPr algn="ctr" defTabSz="914483">
                <a:defRPr/>
              </a:pPr>
              <a:r>
                <a:rPr lang="en-US" sz="2813" dirty="0">
                  <a:ea typeface="Amazon Ember Display Heavy" panose="020F0803020204020204" pitchFamily="34" charset="0"/>
                  <a:cs typeface="Amazon Ember Display Heavy" panose="020F0803020204020204" pitchFamily="34" charset="0"/>
                </a:rPr>
                <a:t>https://partyrock.aws/</a:t>
              </a:r>
              <a:endParaRPr lang="en-TW" sz="3375" dirty="0">
                <a:ea typeface="Amazon Ember Display Heavy" panose="020F0803020204020204" pitchFamily="34" charset="0"/>
                <a:cs typeface="Amazon Ember Display Heavy" panose="020F0803020204020204" pitchFamily="34" charset="0"/>
              </a:endParaRPr>
            </a:p>
          </p:txBody>
        </p:sp>
        <p:pic>
          <p:nvPicPr>
            <p:cNvPr id="12" name="Picture 5">
              <a:extLst>
                <a:ext uri="{FF2B5EF4-FFF2-40B4-BE49-F238E27FC236}">
                  <a16:creationId xmlns:a16="http://schemas.microsoft.com/office/drawing/2014/main" id="{7447FD38-70F8-4411-A4B1-B88B8115E79B}"/>
                </a:ext>
              </a:extLst>
            </p:cNvPr>
            <p:cNvPicPr>
              <a:picLocks noChangeAspect="1"/>
            </p:cNvPicPr>
            <p:nvPr/>
          </p:nvPicPr>
          <p:blipFill>
            <a:blip r:embed="rId4"/>
            <a:stretch>
              <a:fillRect/>
            </a:stretch>
          </p:blipFill>
          <p:spPr>
            <a:xfrm>
              <a:off x="17479173" y="4674415"/>
              <a:ext cx="5120640" cy="5120640"/>
            </a:xfrm>
            <a:prstGeom prst="rect">
              <a:avLst/>
            </a:prstGeom>
          </p:spPr>
        </p:pic>
      </p:grpSp>
    </p:spTree>
    <p:extLst>
      <p:ext uri="{BB962C8B-B14F-4D97-AF65-F5344CB8AC3E}">
        <p14:creationId xmlns:p14="http://schemas.microsoft.com/office/powerpoint/2010/main" val="991601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3</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15" name="テキスト プレースホルダー 1">
            <a:extLst>
              <a:ext uri="{FF2B5EF4-FFF2-40B4-BE49-F238E27FC236}">
                <a16:creationId xmlns:a16="http://schemas.microsoft.com/office/drawing/2014/main" id="{4CD74649-A48A-4CC8-AAC7-3CDB3994CB56}"/>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en-US" altLang="ja-JP" dirty="0"/>
              <a:t>1~3 </a:t>
            </a:r>
            <a:r>
              <a:rPr kumimoji="1" lang="ja-JP" altLang="en-US" dirty="0"/>
              <a:t>か月で取り組むユースケースと効果計測の方法は実践編で決めます。改善編にてお客様自身で見直しを行ったのち、効果検証の計画を立て活動を開始します。</a:t>
            </a:r>
          </a:p>
        </p:txBody>
      </p:sp>
      <p:sp>
        <p:nvSpPr>
          <p:cNvPr id="16" name="矢印: 右 15">
            <a:extLst>
              <a:ext uri="{FF2B5EF4-FFF2-40B4-BE49-F238E27FC236}">
                <a16:creationId xmlns:a16="http://schemas.microsoft.com/office/drawing/2014/main" id="{22DD4C66-770F-4E07-9C6C-8AF99E6B8F5A}"/>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17" name="四角形: 角を丸くする 16">
            <a:extLst>
              <a:ext uri="{FF2B5EF4-FFF2-40B4-BE49-F238E27FC236}">
                <a16:creationId xmlns:a16="http://schemas.microsoft.com/office/drawing/2014/main" id="{56DC3439-5557-4F00-97CC-8DF1AB053C02}"/>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5B243956-24E6-4F8E-96EB-324FCCD7136D}"/>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9" name="正方形/長方形 18">
            <a:extLst>
              <a:ext uri="{FF2B5EF4-FFF2-40B4-BE49-F238E27FC236}">
                <a16:creationId xmlns:a16="http://schemas.microsoft.com/office/drawing/2014/main" id="{E7551DC2-BCA0-4613-A2DA-929476ADDFAB}"/>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0" name="テキスト ボックス 19">
            <a:extLst>
              <a:ext uri="{FF2B5EF4-FFF2-40B4-BE49-F238E27FC236}">
                <a16:creationId xmlns:a16="http://schemas.microsoft.com/office/drawing/2014/main" id="{612646AC-986B-4882-A940-73975D91D872}"/>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チームで顧客起点の意思決定プロセスを体験し必要な観点やデータに気づく</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を限りある時間で通しで行い、ユースケースと効果計測を決めるためのポイントをつかむ。</a:t>
            </a:r>
            <a:endParaRPr kumimoji="1" lang="en-US" altLang="ja-JP" sz="2000" dirty="0">
              <a:ea typeface="メイリオ" panose="020B0604030504040204" pitchFamily="50" charset="-128"/>
            </a:endParaRPr>
          </a:p>
        </p:txBody>
      </p:sp>
      <p:sp>
        <p:nvSpPr>
          <p:cNvPr id="21" name="正方形/長方形 20">
            <a:extLst>
              <a:ext uri="{FF2B5EF4-FFF2-40B4-BE49-F238E27FC236}">
                <a16:creationId xmlns:a16="http://schemas.microsoft.com/office/drawing/2014/main" id="{10AE8F67-0E63-4DC2-886C-A0F4633167C0}"/>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49D716C2-0E1B-4474-9441-322A6710E241}"/>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チーム自身の気づきをもとに意思決定を改善した上で計画を立て活動を開始する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実践編の結果を参加者主導で改善する。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ヵ月以内のマイルストンと具体的な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を決め各メンバーに割り振り、</a:t>
            </a:r>
            <a:br>
              <a:rPr kumimoji="1" lang="en-US" altLang="ja-JP" sz="2000" dirty="0">
                <a:latin typeface="+mj-lt"/>
                <a:ea typeface="メイリオ" panose="020B0604030504040204" pitchFamily="50" charset="-128"/>
              </a:rPr>
            </a:br>
            <a:r>
              <a:rPr kumimoji="1" lang="ja-JP" altLang="en-US" sz="2000" dirty="0">
                <a:latin typeface="+mj-lt"/>
                <a:ea typeface="メイリオ" panose="020B0604030504040204" pitchFamily="50" charset="-128"/>
              </a:rPr>
              <a:t>仮説検証を開始する。</a:t>
            </a:r>
            <a:endParaRPr kumimoji="1" lang="en-US" altLang="ja-JP" sz="2000" dirty="0">
              <a:latin typeface="+mj-lt"/>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74">
            <a:extLst>
              <a:ext uri="{FF2B5EF4-FFF2-40B4-BE49-F238E27FC236}">
                <a16:creationId xmlns:a16="http://schemas.microsoft.com/office/drawing/2014/main" id="{48569C74-4183-41FD-A8B4-34E6D53A7BCD}"/>
              </a:ext>
            </a:extLst>
          </p:cNvPr>
          <p:cNvSpPr/>
          <p:nvPr/>
        </p:nvSpPr>
        <p:spPr>
          <a:xfrm>
            <a:off x="27470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174">
            <a:extLst>
              <a:ext uri="{FF2B5EF4-FFF2-40B4-BE49-F238E27FC236}">
                <a16:creationId xmlns:a16="http://schemas.microsoft.com/office/drawing/2014/main" id="{426D7E3A-44D6-498C-9776-C05FF9197C13}"/>
              </a:ext>
            </a:extLst>
          </p:cNvPr>
          <p:cNvSpPr/>
          <p:nvPr/>
        </p:nvSpPr>
        <p:spPr>
          <a:xfrm>
            <a:off x="93971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ectangle 174">
            <a:extLst>
              <a:ext uri="{FF2B5EF4-FFF2-40B4-BE49-F238E27FC236}">
                <a16:creationId xmlns:a16="http://schemas.microsoft.com/office/drawing/2014/main" id="{34E519C5-5F3B-46AE-934A-6ED8192A783A}"/>
              </a:ext>
            </a:extLst>
          </p:cNvPr>
          <p:cNvSpPr/>
          <p:nvPr/>
        </p:nvSpPr>
        <p:spPr>
          <a:xfrm>
            <a:off x="4974668"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ectangle 174">
            <a:extLst>
              <a:ext uri="{FF2B5EF4-FFF2-40B4-BE49-F238E27FC236}">
                <a16:creationId xmlns:a16="http://schemas.microsoft.com/office/drawing/2014/main" id="{8E06EBA6-D9CE-42A3-BA30-EA65A8DD3BC9}"/>
              </a:ext>
            </a:extLst>
          </p:cNvPr>
          <p:cNvSpPr/>
          <p:nvPr/>
        </p:nvSpPr>
        <p:spPr>
          <a:xfrm>
            <a:off x="7223638" y="1350899"/>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タイトル 1">
            <a:extLst>
              <a:ext uri="{FF2B5EF4-FFF2-40B4-BE49-F238E27FC236}">
                <a16:creationId xmlns:a16="http://schemas.microsoft.com/office/drawing/2014/main" id="{5C73A9C4-696B-45CD-8E2F-F52CDCAEDFDD}"/>
              </a:ext>
            </a:extLst>
          </p:cNvPr>
          <p:cNvSpPr>
            <a:spLocks noGrp="1"/>
          </p:cNvSpPr>
          <p:nvPr>
            <p:ph type="title"/>
          </p:nvPr>
        </p:nvSpPr>
        <p:spPr>
          <a:xfrm>
            <a:off x="425038" y="342900"/>
            <a:ext cx="11609646" cy="647176"/>
          </a:xfrm>
        </p:spPr>
        <p:txBody>
          <a:bodyPr/>
          <a:lstStyle/>
          <a:p>
            <a:r>
              <a:rPr lang="en-US" altLang="ja-JP" sz="4000" b="1" dirty="0">
                <a:solidFill>
                  <a:srgbClr val="111724"/>
                </a:solidFill>
                <a:latin typeface="Amazon Ember" panose="020B0603020204020204" pitchFamily="34" charset="0"/>
                <a:ea typeface="Meiryo" panose="020B0604030504040204" pitchFamily="34" charset="-128"/>
                <a:cs typeface="Amazon Ember Display" panose="020F0603020204020204" pitchFamily="34" charset="0"/>
              </a:rPr>
              <a:t>お客様のチャレンジを支える AWS の支援体制</a:t>
            </a:r>
            <a:endParaRPr kumimoji="1" lang="ja-JP" altLang="en-US" dirty="0">
              <a:solidFill>
                <a:srgbClr val="111724"/>
              </a:solidFill>
            </a:endParaRPr>
          </a:p>
        </p:txBody>
      </p:sp>
      <p:sp>
        <p:nvSpPr>
          <p:cNvPr id="4" name="スライド番号プレースホルダー 3">
            <a:extLst>
              <a:ext uri="{FF2B5EF4-FFF2-40B4-BE49-F238E27FC236}">
                <a16:creationId xmlns:a16="http://schemas.microsoft.com/office/drawing/2014/main" id="{ECA657D0-9213-486C-9C0E-085A58A0DFA5}"/>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22" name="Rectangle 174">
            <a:extLst>
              <a:ext uri="{FF2B5EF4-FFF2-40B4-BE49-F238E27FC236}">
                <a16:creationId xmlns:a16="http://schemas.microsoft.com/office/drawing/2014/main" id="{DE2044E2-4105-48E8-B1D8-AEBE0FD65DA2}"/>
              </a:ext>
            </a:extLst>
          </p:cNvPr>
          <p:cNvSpPr/>
          <p:nvPr/>
        </p:nvSpPr>
        <p:spPr>
          <a:xfrm>
            <a:off x="522590" y="1321363"/>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90">
            <a:extLst>
              <a:ext uri="{FF2B5EF4-FFF2-40B4-BE49-F238E27FC236}">
                <a16:creationId xmlns:a16="http://schemas.microsoft.com/office/drawing/2014/main" id="{12D6C533-DCA7-457A-A815-EE37E0ED998B}"/>
              </a:ext>
            </a:extLst>
          </p:cNvPr>
          <p:cNvCxnSpPr>
            <a:cxnSpLocks/>
          </p:cNvCxnSpPr>
          <p:nvPr/>
        </p:nvCxnSpPr>
        <p:spPr>
          <a:xfrm>
            <a:off x="530135" y="1321363"/>
            <a:ext cx="1945335" cy="0"/>
          </a:xfrm>
          <a:prstGeom prst="line">
            <a:avLst/>
          </a:prstGeom>
          <a:solidFill>
            <a:srgbClr val="11171F"/>
          </a:solidFill>
          <a:ln w="19050" cap="flat">
            <a:gradFill flip="none" rotWithShape="1">
              <a:gsLst>
                <a:gs pos="0">
                  <a:schemeClr val="accent5"/>
                </a:gs>
                <a:gs pos="100000">
                  <a:schemeClr val="bg1">
                    <a:lumMod val="10000"/>
                    <a:lumOff val="90000"/>
                  </a:schemeClr>
                </a:gs>
              </a:gsLst>
              <a:lin ang="0" scaled="1"/>
              <a:tileRect/>
            </a:gradFill>
            <a:prstDash val="solid"/>
            <a:miter lim="800000"/>
            <a:headEnd/>
            <a:tailEnd/>
          </a:ln>
        </p:spPr>
      </p:cxnSp>
      <p:sp>
        <p:nvSpPr>
          <p:cNvPr id="24" name="Rectangle 93">
            <a:extLst>
              <a:ext uri="{FF2B5EF4-FFF2-40B4-BE49-F238E27FC236}">
                <a16:creationId xmlns:a16="http://schemas.microsoft.com/office/drawing/2014/main" id="{E6AB6890-4E7F-43C7-AFF1-C75A51AE82DB}"/>
              </a:ext>
            </a:extLst>
          </p:cNvPr>
          <p:cNvSpPr/>
          <p:nvPr/>
        </p:nvSpPr>
        <p:spPr>
          <a:xfrm>
            <a:off x="9422994" y="1555066"/>
            <a:ext cx="1912677"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Professional</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Rectangle 126">
            <a:extLst>
              <a:ext uri="{FF2B5EF4-FFF2-40B4-BE49-F238E27FC236}">
                <a16:creationId xmlns:a16="http://schemas.microsoft.com/office/drawing/2014/main" id="{497AF5EE-D896-4950-884D-260BD2AC0844}"/>
              </a:ext>
            </a:extLst>
          </p:cNvPr>
          <p:cNvSpPr/>
          <p:nvPr/>
        </p:nvSpPr>
        <p:spPr>
          <a:xfrm>
            <a:off x="7203770" y="1557809"/>
            <a:ext cx="1945335"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Generative AI</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Innovation Center</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r>
              <a:rPr lang="en-US" sz="1351" b="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GenAIIC</a:t>
            </a: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6" name="Rectangle 156">
            <a:extLst>
              <a:ext uri="{FF2B5EF4-FFF2-40B4-BE49-F238E27FC236}">
                <a16:creationId xmlns:a16="http://schemas.microsoft.com/office/drawing/2014/main" id="{F29E51C6-DD09-4104-A98D-3AABBCBE5BDC}"/>
              </a:ext>
            </a:extLst>
          </p:cNvPr>
          <p:cNvSpPr/>
          <p:nvPr/>
        </p:nvSpPr>
        <p:spPr>
          <a:xfrm>
            <a:off x="468764" y="1653641"/>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ジャパン</a:t>
            </a:r>
            <a:br>
              <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お客様担当チーム</a:t>
            </a:r>
            <a:endPar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27" name="Straight Connector 157">
            <a:extLst>
              <a:ext uri="{FF2B5EF4-FFF2-40B4-BE49-F238E27FC236}">
                <a16:creationId xmlns:a16="http://schemas.microsoft.com/office/drawing/2014/main" id="{F8271BAD-282F-4615-8FA2-1837DFA8E278}"/>
              </a:ext>
            </a:extLst>
          </p:cNvPr>
          <p:cNvCxnSpPr>
            <a:cxnSpLocks/>
          </p:cNvCxnSpPr>
          <p:nvPr/>
        </p:nvCxnSpPr>
        <p:spPr>
          <a:xfrm>
            <a:off x="7203770" y="1321360"/>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28" name="Straight Connector 159">
            <a:extLst>
              <a:ext uri="{FF2B5EF4-FFF2-40B4-BE49-F238E27FC236}">
                <a16:creationId xmlns:a16="http://schemas.microsoft.com/office/drawing/2014/main" id="{8FACADF2-1DDF-4291-9CE4-1F0EC2F1B773}"/>
              </a:ext>
            </a:extLst>
          </p:cNvPr>
          <p:cNvCxnSpPr>
            <a:cxnSpLocks/>
          </p:cNvCxnSpPr>
          <p:nvPr/>
        </p:nvCxnSpPr>
        <p:spPr>
          <a:xfrm>
            <a:off x="9406665" y="1311845"/>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29" name="TextBox 18">
            <a:extLst>
              <a:ext uri="{FF2B5EF4-FFF2-40B4-BE49-F238E27FC236}">
                <a16:creationId xmlns:a16="http://schemas.microsoft.com/office/drawing/2014/main" id="{7DFD2B69-2672-4670-84C1-D8F5008531CF}"/>
              </a:ext>
            </a:extLst>
          </p:cNvPr>
          <p:cNvSpPr txBox="1"/>
          <p:nvPr/>
        </p:nvSpPr>
        <p:spPr>
          <a:xfrm>
            <a:off x="442973" y="2278891"/>
            <a:ext cx="1996916" cy="1600438"/>
          </a:xfrm>
          <a:prstGeom prst="rect">
            <a:avLst/>
          </a:prstGeom>
          <a:noFill/>
        </p:spPr>
        <p:txBody>
          <a:bodyPr wrap="square">
            <a:spAutoFit/>
          </a:bodyPr>
          <a:lstStyle/>
          <a:p>
            <a:pPr algn="ctr" defTabSz="914377">
              <a:defRPr/>
            </a:pP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お客様の課題を</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最もよく理解する、</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アカウントマネージャー・ソリューションアーキテクトなどから構成される、お客様担当チーム</a:t>
            </a:r>
            <a:endPar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30" name="Text Placeholder 1">
            <a:extLst>
              <a:ext uri="{FF2B5EF4-FFF2-40B4-BE49-F238E27FC236}">
                <a16:creationId xmlns:a16="http://schemas.microsoft.com/office/drawing/2014/main" id="{72652A5F-1153-4BA3-BD12-A5627829F0AB}"/>
              </a:ext>
            </a:extLst>
          </p:cNvPr>
          <p:cNvSpPr txBox="1">
            <a:spLocks/>
          </p:cNvSpPr>
          <p:nvPr/>
        </p:nvSpPr>
        <p:spPr>
          <a:xfrm>
            <a:off x="7254239" y="2278891"/>
            <a:ext cx="1844397" cy="1600438"/>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生成</a:t>
            </a:r>
            <a:r>
              <a:rPr lang="en-US" altLang="ja-JP" sz="1400" dirty="0">
                <a:solidFill>
                  <a:srgbClr val="111724"/>
                </a:solidFill>
                <a:latin typeface="Amazon Ember" panose="020B0603020204020204" pitchFamily="34" charset="0"/>
                <a:ea typeface="Meiryo" panose="020B0604030504040204" pitchFamily="34" charset="-128"/>
                <a:cs typeface="Amazon Ember" panose="020B0603020204020204" pitchFamily="34" charset="0"/>
              </a:rPr>
              <a:t> </a:t>
            </a: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AI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イニシアティブの設計、構築、立ち上げを支援することを目的とした、包括的な専門知識を提供するグローバルチーム</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1">
            <a:extLst>
              <a:ext uri="{FF2B5EF4-FFF2-40B4-BE49-F238E27FC236}">
                <a16:creationId xmlns:a16="http://schemas.microsoft.com/office/drawing/2014/main" id="{B310581C-645F-4616-BA94-8BBC11B70D85}"/>
              </a:ext>
            </a:extLst>
          </p:cNvPr>
          <p:cNvSpPr txBox="1">
            <a:spLocks/>
          </p:cNvSpPr>
          <p:nvPr/>
        </p:nvSpPr>
        <p:spPr>
          <a:xfrm>
            <a:off x="9458823" y="2278891"/>
            <a:ext cx="1841019"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クラウドで、ビジネス成果を実現しようとするお客様をサポートできる、それぞれの領域の専門知識を備えたグローバルチーム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33" name="Straight Connector 26">
            <a:extLst>
              <a:ext uri="{FF2B5EF4-FFF2-40B4-BE49-F238E27FC236}">
                <a16:creationId xmlns:a16="http://schemas.microsoft.com/office/drawing/2014/main" id="{90FE5AC0-8336-4AC6-B7F6-C84E39FF1AAD}"/>
              </a:ext>
            </a:extLst>
          </p:cNvPr>
          <p:cNvCxnSpPr>
            <a:cxnSpLocks/>
          </p:cNvCxnSpPr>
          <p:nvPr/>
        </p:nvCxnSpPr>
        <p:spPr>
          <a:xfrm>
            <a:off x="2756565"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35" name="Straight Connector 28">
            <a:extLst>
              <a:ext uri="{FF2B5EF4-FFF2-40B4-BE49-F238E27FC236}">
                <a16:creationId xmlns:a16="http://schemas.microsoft.com/office/drawing/2014/main" id="{678847BF-2C04-407C-97B7-00EF3E8E45F0}"/>
              </a:ext>
            </a:extLst>
          </p:cNvPr>
          <p:cNvCxnSpPr>
            <a:cxnSpLocks/>
          </p:cNvCxnSpPr>
          <p:nvPr/>
        </p:nvCxnSpPr>
        <p:spPr>
          <a:xfrm>
            <a:off x="4984176"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36" name="Rectangle 29">
            <a:extLst>
              <a:ext uri="{FF2B5EF4-FFF2-40B4-BE49-F238E27FC236}">
                <a16:creationId xmlns:a16="http://schemas.microsoft.com/office/drawing/2014/main" id="{50CA2ADA-E25C-4634-9386-66869E055E7B}"/>
              </a:ext>
            </a:extLst>
          </p:cNvPr>
          <p:cNvSpPr/>
          <p:nvPr/>
        </p:nvSpPr>
        <p:spPr>
          <a:xfrm>
            <a:off x="2756565" y="1648617"/>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Prototyping &amp;</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Cloud Engineering</a:t>
            </a:r>
          </a:p>
        </p:txBody>
      </p:sp>
      <p:sp>
        <p:nvSpPr>
          <p:cNvPr id="37" name="Rectangle 30">
            <a:extLst>
              <a:ext uri="{FF2B5EF4-FFF2-40B4-BE49-F238E27FC236}">
                <a16:creationId xmlns:a16="http://schemas.microsoft.com/office/drawing/2014/main" id="{6083C36E-4CF8-419A-8D58-CC852FEDEB5C}"/>
              </a:ext>
            </a:extLst>
          </p:cNvPr>
          <p:cNvSpPr/>
          <p:nvPr/>
        </p:nvSpPr>
        <p:spPr>
          <a:xfrm>
            <a:off x="4984176" y="1747168"/>
            <a:ext cx="1945335" cy="284630"/>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Partner</a:t>
            </a:r>
          </a:p>
        </p:txBody>
      </p:sp>
      <p:sp>
        <p:nvSpPr>
          <p:cNvPr id="38" name="Text Placeholder 1">
            <a:extLst>
              <a:ext uri="{FF2B5EF4-FFF2-40B4-BE49-F238E27FC236}">
                <a16:creationId xmlns:a16="http://schemas.microsoft.com/office/drawing/2014/main" id="{143E5F21-7C6D-48B3-B439-8A34561CC0CC}"/>
              </a:ext>
            </a:extLst>
          </p:cNvPr>
          <p:cNvSpPr txBox="1">
            <a:spLocks/>
          </p:cNvSpPr>
          <p:nvPr/>
        </p:nvSpPr>
        <p:spPr>
          <a:xfrm>
            <a:off x="2764064" y="2278891"/>
            <a:ext cx="1930337" cy="1384995"/>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実現したいソリューションのプロトタイプを開発することを通じて、お客様のビジネス加速を支援するグローバルチーム</a:t>
            </a:r>
            <a:endPar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 Placeholder 1">
            <a:extLst>
              <a:ext uri="{FF2B5EF4-FFF2-40B4-BE49-F238E27FC236}">
                <a16:creationId xmlns:a16="http://schemas.microsoft.com/office/drawing/2014/main" id="{91E658C9-6E6D-4B7C-A2CB-4BFF46A2073C}"/>
              </a:ext>
            </a:extLst>
          </p:cNvPr>
          <p:cNvSpPr txBox="1">
            <a:spLocks/>
          </p:cNvSpPr>
          <p:nvPr/>
        </p:nvSpPr>
        <p:spPr>
          <a:xfrm>
            <a:off x="4991675" y="2278891"/>
            <a:ext cx="1930337"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のテクノロジー、プログラム、専門知識、ツールを活用してお客様向けのソリューションとサービスを提供し、お客様の成功をサポート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Connector 3">
            <a:extLst>
              <a:ext uri="{FF2B5EF4-FFF2-40B4-BE49-F238E27FC236}">
                <a16:creationId xmlns:a16="http://schemas.microsoft.com/office/drawing/2014/main" id="{86A51AD2-5A77-440B-8CB5-F98B2CDE590D}"/>
              </a:ext>
            </a:extLst>
          </p:cNvPr>
          <p:cNvCxnSpPr>
            <a:cxnSpLocks/>
          </p:cNvCxnSpPr>
          <p:nvPr/>
        </p:nvCxnSpPr>
        <p:spPr>
          <a:xfrm>
            <a:off x="7945979"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cxnSp>
        <p:nvCxnSpPr>
          <p:cNvPr id="41" name="Straight Connector 6">
            <a:extLst>
              <a:ext uri="{FF2B5EF4-FFF2-40B4-BE49-F238E27FC236}">
                <a16:creationId xmlns:a16="http://schemas.microsoft.com/office/drawing/2014/main" id="{9F23F6D3-1812-4397-83C4-34AC521A8657}"/>
              </a:ext>
            </a:extLst>
          </p:cNvPr>
          <p:cNvCxnSpPr>
            <a:cxnSpLocks/>
          </p:cNvCxnSpPr>
          <p:nvPr/>
        </p:nvCxnSpPr>
        <p:spPr>
          <a:xfrm>
            <a:off x="1210973"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2" name="TextBox 7">
            <a:extLst>
              <a:ext uri="{FF2B5EF4-FFF2-40B4-BE49-F238E27FC236}">
                <a16:creationId xmlns:a16="http://schemas.microsoft.com/office/drawing/2014/main" id="{F1F4FB95-83F7-45A5-B938-F22FA94F6AD2}"/>
              </a:ext>
            </a:extLst>
          </p:cNvPr>
          <p:cNvSpPr txBox="1"/>
          <p:nvPr/>
        </p:nvSpPr>
        <p:spPr>
          <a:xfrm>
            <a:off x="329198" y="4362057"/>
            <a:ext cx="2224467" cy="2077492"/>
          </a:xfrm>
          <a:prstGeom prst="rect">
            <a:avLst/>
          </a:prstGeom>
          <a:noFill/>
        </p:spPr>
        <p:txBody>
          <a:bodyPr wrap="square">
            <a:spAutoFit/>
          </a:bodyPr>
          <a:lstStyle/>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お客様ビジネスの理解</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生成AI活用機会の発見</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ゴールと成功指標の設定</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プロジェクト支援</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43" name="Text Placeholder 1">
            <a:extLst>
              <a:ext uri="{FF2B5EF4-FFF2-40B4-BE49-F238E27FC236}">
                <a16:creationId xmlns:a16="http://schemas.microsoft.com/office/drawing/2014/main" id="{DC03F608-C1F1-4930-B019-502974823B59}"/>
              </a:ext>
            </a:extLst>
          </p:cNvPr>
          <p:cNvSpPr txBox="1">
            <a:spLocks/>
          </p:cNvSpPr>
          <p:nvPr/>
        </p:nvSpPr>
        <p:spPr>
          <a:xfrm>
            <a:off x="7254239" y="4362057"/>
            <a:ext cx="1844397" cy="1261884"/>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概念実証</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 </a:t>
            </a: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(PoC)</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アドバイザリ</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ー</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カスタムモデル</a:t>
            </a:r>
            <a:b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プログラム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4" name="Text Placeholder 1">
            <a:extLst>
              <a:ext uri="{FF2B5EF4-FFF2-40B4-BE49-F238E27FC236}">
                <a16:creationId xmlns:a16="http://schemas.microsoft.com/office/drawing/2014/main" id="{3D561906-15F6-4468-972B-88A3425D1503}"/>
              </a:ext>
            </a:extLst>
          </p:cNvPr>
          <p:cNvSpPr txBox="1">
            <a:spLocks/>
          </p:cNvSpPr>
          <p:nvPr/>
        </p:nvSpPr>
        <p:spPr>
          <a:xfrm>
            <a:off x="9335491" y="4362057"/>
            <a:ext cx="1964351" cy="147732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ワークショップ</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推進組織組成支援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プロトタイピング支援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プロダクト開発支援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セキュリティ検討</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5" name="Straight Connector 11">
            <a:extLst>
              <a:ext uri="{FF2B5EF4-FFF2-40B4-BE49-F238E27FC236}">
                <a16:creationId xmlns:a16="http://schemas.microsoft.com/office/drawing/2014/main" id="{8BF15442-E8EE-43BC-9665-67B5DF2C12E1}"/>
              </a:ext>
            </a:extLst>
          </p:cNvPr>
          <p:cNvCxnSpPr>
            <a:cxnSpLocks/>
          </p:cNvCxnSpPr>
          <p:nvPr/>
        </p:nvCxnSpPr>
        <p:spPr>
          <a:xfrm>
            <a:off x="101488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6" name="Text Placeholder 1">
            <a:extLst>
              <a:ext uri="{FF2B5EF4-FFF2-40B4-BE49-F238E27FC236}">
                <a16:creationId xmlns:a16="http://schemas.microsoft.com/office/drawing/2014/main" id="{DAC5F625-D055-4E3A-BF36-9F4C68C26650}"/>
              </a:ext>
            </a:extLst>
          </p:cNvPr>
          <p:cNvSpPr txBox="1">
            <a:spLocks/>
          </p:cNvSpPr>
          <p:nvPr/>
        </p:nvSpPr>
        <p:spPr>
          <a:xfrm>
            <a:off x="2764064" y="4362057"/>
            <a:ext cx="1930337" cy="1415772"/>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要件のヒアリング</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アーキテクチャ設計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プロトタイプ構築</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引き渡し</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7" name="Straight Connector 13">
            <a:extLst>
              <a:ext uri="{FF2B5EF4-FFF2-40B4-BE49-F238E27FC236}">
                <a16:creationId xmlns:a16="http://schemas.microsoft.com/office/drawing/2014/main" id="{81518AB6-6EE1-489D-A7D9-56CC66DF7404}"/>
              </a:ext>
            </a:extLst>
          </p:cNvPr>
          <p:cNvCxnSpPr>
            <a:cxnSpLocks/>
          </p:cNvCxnSpPr>
          <p:nvPr/>
        </p:nvCxnSpPr>
        <p:spPr>
          <a:xfrm>
            <a:off x="34987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8" name="Text Placeholder 1">
            <a:extLst>
              <a:ext uri="{FF2B5EF4-FFF2-40B4-BE49-F238E27FC236}">
                <a16:creationId xmlns:a16="http://schemas.microsoft.com/office/drawing/2014/main" id="{F94F16E9-5EBF-46B4-9153-ED901CDF205C}"/>
              </a:ext>
            </a:extLst>
          </p:cNvPr>
          <p:cNvSpPr txBox="1">
            <a:spLocks/>
          </p:cNvSpPr>
          <p:nvPr/>
        </p:nvSpPr>
        <p:spPr>
          <a:xfrm>
            <a:off x="4991675" y="4362057"/>
            <a:ext cx="1930337" cy="1785104"/>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課題定義</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ソリューション提案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システム化</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導入・運用</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ユーザサポート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9" name="Straight Connector 15">
            <a:extLst>
              <a:ext uri="{FF2B5EF4-FFF2-40B4-BE49-F238E27FC236}">
                <a16:creationId xmlns:a16="http://schemas.microsoft.com/office/drawing/2014/main" id="{EAEFCB58-8C3E-4121-BCB8-42E1B70325E2}"/>
              </a:ext>
            </a:extLst>
          </p:cNvPr>
          <p:cNvCxnSpPr>
            <a:cxnSpLocks/>
          </p:cNvCxnSpPr>
          <p:nvPr/>
        </p:nvCxnSpPr>
        <p:spPr>
          <a:xfrm>
            <a:off x="5726385"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Tree>
    <p:extLst>
      <p:ext uri="{BB962C8B-B14F-4D97-AF65-F5344CB8AC3E}">
        <p14:creationId xmlns:p14="http://schemas.microsoft.com/office/powerpoint/2010/main" val="578364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31</a:t>
            </a:fld>
            <a:endParaRPr lang="en-US"/>
          </a:p>
        </p:txBody>
      </p:sp>
      <p:pic>
        <p:nvPicPr>
          <p:cNvPr id="5" name="図 4">
            <a:extLst>
              <a:ext uri="{FF2B5EF4-FFF2-40B4-BE49-F238E27FC236}">
                <a16:creationId xmlns:a16="http://schemas.microsoft.com/office/drawing/2014/main" id="{CADA156B-7A3E-49FB-A25E-D8BBFE7C2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329" y="4063439"/>
            <a:ext cx="2316879" cy="2316879"/>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018205"/>
            <a:ext cx="11424062" cy="644714"/>
          </a:xfrm>
        </p:spPr>
        <p:txBody>
          <a:bodyPr/>
          <a:lstStyle/>
          <a:p>
            <a:pPr algn="ctr"/>
            <a:r>
              <a:rPr kumimoji="1" lang="ja-JP" altLang="en-US" dirty="0"/>
              <a:t>本日は改善編を行います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Tree>
    <p:extLst>
      <p:ext uri="{BB962C8B-B14F-4D97-AF65-F5344CB8AC3E}">
        <p14:creationId xmlns:p14="http://schemas.microsoft.com/office/powerpoint/2010/main" val="1737871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改善編のゴール</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b="1" dirty="0">
                <a:solidFill>
                  <a:schemeClr val="tx1"/>
                </a:solidFill>
              </a:rPr>
              <a:t>最初の成果を得る </a:t>
            </a:r>
            <a:r>
              <a:rPr lang="en-US" altLang="ja-JP" b="1" dirty="0">
                <a:solidFill>
                  <a:schemeClr val="tx1"/>
                </a:solidFill>
              </a:rPr>
              <a:t>1~3 </a:t>
            </a:r>
            <a:r>
              <a:rPr lang="ja-JP" altLang="en-US" b="1" dirty="0">
                <a:solidFill>
                  <a:schemeClr val="tx1"/>
                </a:solidFill>
              </a:rPr>
              <a:t>ヵ月の計画を作成する</a:t>
            </a: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11" name="直線矢印コネクタ 10">
            <a:extLst>
              <a:ext uri="{FF2B5EF4-FFF2-40B4-BE49-F238E27FC236}">
                <a16:creationId xmlns:a16="http://schemas.microsoft.com/office/drawing/2014/main" id="{BE343848-261D-4FAB-9605-EAFC5AA9355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8E8E083-732A-427D-9D34-602A78725E79}"/>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13" name="四角形: 角を丸くする 12">
            <a:extLst>
              <a:ext uri="{FF2B5EF4-FFF2-40B4-BE49-F238E27FC236}">
                <a16:creationId xmlns:a16="http://schemas.microsoft.com/office/drawing/2014/main" id="{89A75DB1-1E6B-4D3B-A03E-2B5E99E0708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14" name="四角形: 角を丸くする 13">
            <a:extLst>
              <a:ext uri="{FF2B5EF4-FFF2-40B4-BE49-F238E27FC236}">
                <a16:creationId xmlns:a16="http://schemas.microsoft.com/office/drawing/2014/main" id="{49207FFB-AAAC-4098-82A7-1877865D49FA}"/>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15" name="四角形: 角を丸くする 14">
            <a:extLst>
              <a:ext uri="{FF2B5EF4-FFF2-40B4-BE49-F238E27FC236}">
                <a16:creationId xmlns:a16="http://schemas.microsoft.com/office/drawing/2014/main" id="{B4AF4944-ECAD-4EDC-B13E-1FFF3034D7C4}"/>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 name="楕円 2">
            <a:extLst>
              <a:ext uri="{FF2B5EF4-FFF2-40B4-BE49-F238E27FC236}">
                <a16:creationId xmlns:a16="http://schemas.microsoft.com/office/drawing/2014/main" id="{7DFBF5E0-E502-40A8-8FCE-BF5F4FD61ACA}"/>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87532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AA563-1738-4567-9ACB-C08DB20E14C7}"/>
              </a:ext>
            </a:extLst>
          </p:cNvPr>
          <p:cNvSpPr>
            <a:spLocks noGrp="1"/>
          </p:cNvSpPr>
          <p:nvPr>
            <p:ph type="title"/>
          </p:nvPr>
        </p:nvSpPr>
        <p:spPr/>
        <p:txBody>
          <a:bodyPr/>
          <a:lstStyle/>
          <a:p>
            <a:r>
              <a:rPr kumimoji="1" lang="ja-JP" altLang="en-US" dirty="0"/>
              <a:t>なぜ </a:t>
            </a:r>
            <a:r>
              <a:rPr kumimoji="1" lang="en-US" altLang="ja-JP" dirty="0"/>
              <a:t>1~3 </a:t>
            </a:r>
            <a:r>
              <a:rPr kumimoji="1" lang="ja-JP" altLang="en-US" dirty="0"/>
              <a:t>ヵ月か </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648F53-3A3D-4709-BC41-0E06B78145C2}"/>
              </a:ext>
            </a:extLst>
          </p:cNvPr>
          <p:cNvSpPr>
            <a:spLocks noGrp="1"/>
          </p:cNvSpPr>
          <p:nvPr>
            <p:ph idx="1"/>
          </p:nvPr>
        </p:nvSpPr>
        <p:spPr>
          <a:xfrm>
            <a:off x="425038" y="1371600"/>
            <a:ext cx="11424062" cy="2769989"/>
          </a:xfrm>
        </p:spPr>
        <p:txBody>
          <a:bodyPr/>
          <a:lstStyle/>
          <a:p>
            <a:pPr algn="l"/>
            <a:r>
              <a:rPr kumimoji="1" lang="en-US" altLang="ja-JP" sz="2400" dirty="0">
                <a:solidFill>
                  <a:schemeClr val="tx1"/>
                </a:solidFill>
                <a:latin typeface="メイリオ" panose="020B0604030504040204" pitchFamily="50" charset="-128"/>
                <a:ea typeface="メイリオ" panose="020B0604030504040204" pitchFamily="50" charset="-128"/>
              </a:rPr>
              <a:t>AWS </a:t>
            </a:r>
            <a:r>
              <a:rPr kumimoji="1" lang="ja-JP" altLang="en-US" sz="2400" dirty="0">
                <a:solidFill>
                  <a:schemeClr val="tx1"/>
                </a:solidFill>
                <a:latin typeface="メイリオ" panose="020B0604030504040204" pitchFamily="50" charset="-128"/>
                <a:ea typeface="メイリオ" panose="020B0604030504040204" pitchFamily="50" charset="-128"/>
              </a:rPr>
              <a:t>の </a:t>
            </a:r>
            <a:r>
              <a:rPr kumimoji="1" lang="en-US" altLang="ja-JP" sz="2400" dirty="0">
                <a:solidFill>
                  <a:schemeClr val="tx1"/>
                </a:solidFill>
                <a:latin typeface="メイリオ" panose="020B0604030504040204" pitchFamily="50" charset="-128"/>
                <a:ea typeface="メイリオ" panose="020B0604030504040204" pitchFamily="50" charset="-128"/>
              </a:rPr>
              <a:t>CTO </a:t>
            </a:r>
            <a:r>
              <a:rPr kumimoji="1" lang="ja-JP" altLang="en-US" sz="2400" dirty="0">
                <a:solidFill>
                  <a:schemeClr val="tx1"/>
                </a:solidFill>
                <a:latin typeface="メイリオ" panose="020B0604030504040204" pitchFamily="50" charset="-128"/>
                <a:ea typeface="メイリオ" panose="020B0604030504040204" pitchFamily="50" charset="-128"/>
              </a:rPr>
              <a:t>に対するエンゲージメントの記録に基づくと、</a:t>
            </a:r>
            <a:r>
              <a:rPr kumimoji="1" lang="en-US" altLang="ja-JP" sz="2400" dirty="0">
                <a:solidFill>
                  <a:schemeClr val="tx1"/>
                </a:solidFill>
                <a:latin typeface="メイリオ" panose="020B0604030504040204" pitchFamily="50" charset="-128"/>
                <a:ea typeface="メイリオ" panose="020B0604030504040204" pitchFamily="50" charset="-128"/>
              </a:rPr>
              <a:t>3 </a:t>
            </a:r>
            <a:r>
              <a:rPr kumimoji="1" lang="ja-JP" altLang="en-US" sz="2400" dirty="0">
                <a:solidFill>
                  <a:schemeClr val="tx1"/>
                </a:solidFill>
                <a:latin typeface="メイリオ" panose="020B0604030504040204" pitchFamily="50" charset="-128"/>
                <a:ea typeface="メイリオ" panose="020B0604030504040204" pitchFamily="50" charset="-128"/>
              </a:rPr>
              <a:t>ヶ月以内には </a:t>
            </a:r>
            <a:r>
              <a:rPr kumimoji="1" lang="en-US" altLang="ja-JP" sz="2400" dirty="0">
                <a:solidFill>
                  <a:schemeClr val="tx1"/>
                </a:solidFill>
                <a:latin typeface="メイリオ" panose="020B0604030504040204" pitchFamily="50" charset="-128"/>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より優先すべきクリティカルなタスクが発生することが多い。</a:t>
            </a:r>
            <a:endParaRPr kumimoji="1" lang="en-US" altLang="ja-JP" dirty="0">
              <a:latin typeface="メイリオ" panose="020B0604030504040204" pitchFamily="50" charset="-128"/>
              <a:ea typeface="メイリオ" panose="020B0604030504040204" pitchFamily="50" charset="-128"/>
            </a:endParaRPr>
          </a:p>
          <a:p>
            <a:pPr algn="l"/>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gn="l"/>
            <a:r>
              <a:rPr kumimoji="1" lang="ja-JP" altLang="en-US" sz="2400" dirty="0">
                <a:solidFill>
                  <a:schemeClr val="tx1"/>
                </a:solidFill>
                <a:latin typeface="メイリオ" panose="020B0604030504040204" pitchFamily="50" charset="-128"/>
                <a:ea typeface="メイリオ" panose="020B0604030504040204" pitchFamily="50" charset="-128"/>
              </a:rPr>
              <a:t>人がある習慣を身に付けるには、平均で同じ行動を </a:t>
            </a:r>
            <a:r>
              <a:rPr kumimoji="1" lang="en-US" altLang="ja-JP" sz="2400" dirty="0">
                <a:solidFill>
                  <a:schemeClr val="tx1"/>
                </a:solidFill>
                <a:latin typeface="メイリオ" panose="020B0604030504040204" pitchFamily="50" charset="-128"/>
                <a:ea typeface="メイリオ" panose="020B0604030504040204" pitchFamily="50" charset="-128"/>
              </a:rPr>
              <a:t>66 </a:t>
            </a:r>
            <a:r>
              <a:rPr kumimoji="1" lang="ja-JP" altLang="en-US" sz="2400" dirty="0">
                <a:solidFill>
                  <a:schemeClr val="tx1"/>
                </a:solidFill>
                <a:latin typeface="メイリオ" panose="020B0604030504040204" pitchFamily="50" charset="-128"/>
                <a:ea typeface="メイリオ" panose="020B0604030504040204" pitchFamily="50" charset="-128"/>
              </a:rPr>
              <a:t>日 </a:t>
            </a:r>
            <a:r>
              <a:rPr kumimoji="1" lang="en-US" altLang="ja-JP" sz="2400" dirty="0">
                <a:solidFill>
                  <a:schemeClr val="tx1"/>
                </a:solidFill>
                <a:latin typeface="メイリオ" panose="020B0604030504040204" pitchFamily="50" charset="-128"/>
                <a:ea typeface="メイリオ" panose="020B0604030504040204" pitchFamily="50" charset="-128"/>
              </a:rPr>
              <a:t>( 2 </a:t>
            </a:r>
            <a:r>
              <a:rPr kumimoji="1" lang="ja-JP" altLang="en-US" sz="2400" dirty="0">
                <a:solidFill>
                  <a:schemeClr val="tx1"/>
                </a:solidFill>
                <a:latin typeface="メイリオ" panose="020B0604030504040204" pitchFamily="50" charset="-128"/>
                <a:ea typeface="メイリオ" panose="020B0604030504040204" pitchFamily="50" charset="-128"/>
              </a:rPr>
              <a:t>カ月超</a:t>
            </a:r>
            <a:r>
              <a:rPr kumimoji="1" lang="en-US" altLang="ja-JP" sz="2400" dirty="0">
                <a:solidFill>
                  <a:schemeClr val="tx1"/>
                </a:solidFill>
                <a:latin typeface="メイリオ" panose="020B0604030504040204" pitchFamily="50" charset="-128"/>
                <a:ea typeface="メイリオ" panose="020B0604030504040204" pitchFamily="50" charset="-128"/>
              </a:rPr>
              <a:t>)</a:t>
            </a:r>
            <a:r>
              <a:rPr kumimoji="1" lang="ja-JP" altLang="en-US" sz="2400" dirty="0">
                <a:solidFill>
                  <a:schemeClr val="tx1"/>
                </a:solidFill>
                <a:latin typeface="メイリオ" panose="020B0604030504040204" pitchFamily="50" charset="-128"/>
                <a:ea typeface="メイリオ" panose="020B0604030504040204" pitchFamily="50" charset="-128"/>
              </a:rPr>
              <a:t> 続けることが必要 </a:t>
            </a:r>
            <a:r>
              <a:rPr kumimoji="1" lang="en-US" altLang="ja-JP" sz="2400" dirty="0">
                <a:solidFill>
                  <a:schemeClr val="tx1"/>
                </a:solidFill>
                <a:latin typeface="メイリオ" panose="020B0604030504040204" pitchFamily="50" charset="-128"/>
                <a:ea typeface="メイリオ" panose="020B0604030504040204" pitchFamily="50" charset="-128"/>
              </a:rPr>
              <a:t>(※)</a:t>
            </a:r>
            <a:endParaRPr kumimoji="1" lang="ja-JP" altLang="en-US" sz="2400" dirty="0">
              <a:solidFill>
                <a:schemeClr val="tx1"/>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BF08A4D-6BA5-48BB-A649-A6A8A073EFCD}"/>
              </a:ext>
            </a:extLst>
          </p:cNvPr>
          <p:cNvSpPr>
            <a:spLocks noGrp="1"/>
          </p:cNvSpPr>
          <p:nvPr>
            <p:ph type="sldNum" sz="quarter" idx="4"/>
          </p:nvPr>
        </p:nvSpPr>
        <p:spPr/>
        <p:txBody>
          <a:bodyPr/>
          <a:lstStyle/>
          <a:p>
            <a:fld id="{DC503246-BBCE-4F0A-BCDC-08FC4C52637D}" type="slidenum">
              <a:rPr lang="en-US" smtClean="0"/>
              <a:pPr/>
              <a:t>6</a:t>
            </a:fld>
            <a:endParaRPr lang="en-US"/>
          </a:p>
        </p:txBody>
      </p:sp>
      <p:sp>
        <p:nvSpPr>
          <p:cNvPr id="5" name="テキスト ボックス 4">
            <a:extLst>
              <a:ext uri="{FF2B5EF4-FFF2-40B4-BE49-F238E27FC236}">
                <a16:creationId xmlns:a16="http://schemas.microsoft.com/office/drawing/2014/main" id="{76D3A06B-4D6C-4516-920F-7DB4EF364A54}"/>
              </a:ext>
            </a:extLst>
          </p:cNvPr>
          <p:cNvSpPr txBox="1"/>
          <p:nvPr/>
        </p:nvSpPr>
        <p:spPr>
          <a:xfrm>
            <a:off x="4247535" y="5995686"/>
            <a:ext cx="7320559" cy="400110"/>
          </a:xfrm>
          <a:prstGeom prst="rect">
            <a:avLst/>
          </a:prstGeom>
          <a:noFill/>
        </p:spPr>
        <p:txBody>
          <a:bodyPr wrap="square" lIns="0" rIns="0" rtlCol="0">
            <a:spAutoFit/>
          </a:bodyPr>
          <a:lstStyle/>
          <a:p>
            <a:pPr algn="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ロンドン大学のフィリパ・ラリー博士の研究に基づく</a:t>
            </a:r>
          </a:p>
        </p:txBody>
      </p:sp>
    </p:spTree>
    <p:extLst>
      <p:ext uri="{BB962C8B-B14F-4D97-AF65-F5344CB8AC3E}">
        <p14:creationId xmlns:p14="http://schemas.microsoft.com/office/powerpoint/2010/main" val="35498232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準備フェーズは本日完了させる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t>実践</a:t>
            </a:r>
            <a:r>
              <a:rPr lang="ja-JP" altLang="en-US" dirty="0">
                <a:solidFill>
                  <a:schemeClr val="tx1"/>
                </a:solidFill>
              </a:rPr>
              <a:t>編の </a:t>
            </a:r>
            <a:r>
              <a:rPr lang="en-US" altLang="ja-JP" dirty="0">
                <a:solidFill>
                  <a:schemeClr val="tx1"/>
                </a:solidFill>
              </a:rPr>
              <a:t>Working Backwards </a:t>
            </a:r>
            <a:r>
              <a:rPr lang="ja-JP" altLang="en-US" dirty="0"/>
              <a:t>を補完することで意思決定を改善し</a:t>
            </a:r>
            <a:r>
              <a:rPr lang="ja-JP" altLang="en-US" dirty="0">
                <a:solidFill>
                  <a:schemeClr val="tx1"/>
                </a:solidFill>
              </a:rPr>
              <a:t>①に進む</a:t>
            </a:r>
            <a:endParaRPr lang="en-US" altLang="ja-JP" dirty="0">
              <a:solidFill>
                <a:schemeClr val="tx1"/>
              </a:solidFill>
            </a:endParaRP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ユースケースを</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四角形: 角を丸くする 33">
            <a:extLst>
              <a:ext uri="{FF2B5EF4-FFF2-40B4-BE49-F238E27FC236}">
                <a16:creationId xmlns:a16="http://schemas.microsoft.com/office/drawing/2014/main" id="{BBF27A6F-6659-408E-AB95-6B5A4C5F0EDF}"/>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35" name="四角形: 角を丸くする 34">
            <a:extLst>
              <a:ext uri="{FF2B5EF4-FFF2-40B4-BE49-F238E27FC236}">
                <a16:creationId xmlns:a16="http://schemas.microsoft.com/office/drawing/2014/main" id="{B8143C15-6012-4FAA-80BF-DB1686D1FB7F}"/>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36" name="四角形: 角を丸くする 35">
            <a:extLst>
              <a:ext uri="{FF2B5EF4-FFF2-40B4-BE49-F238E27FC236}">
                <a16:creationId xmlns:a16="http://schemas.microsoft.com/office/drawing/2014/main" id="{1CC63238-8F2F-44D9-B3A7-3992AFFAEEF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cxnSp>
        <p:nvCxnSpPr>
          <p:cNvPr id="37" name="直線矢印コネクタ 36">
            <a:extLst>
              <a:ext uri="{FF2B5EF4-FFF2-40B4-BE49-F238E27FC236}">
                <a16:creationId xmlns:a16="http://schemas.microsoft.com/office/drawing/2014/main" id="{4529C5C0-89E9-428C-BD86-EF92C9F61832}"/>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603FF1F-ACC9-4461-952E-B86156A7585B}"/>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39" name="楕円 38">
            <a:extLst>
              <a:ext uri="{FF2B5EF4-FFF2-40B4-BE49-F238E27FC236}">
                <a16:creationId xmlns:a16="http://schemas.microsoft.com/office/drawing/2014/main" id="{5B4E218B-2288-4B8F-8CB8-F4FD01D6F323}"/>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99244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8</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 </a:t>
            </a:r>
            <a:r>
              <a:rPr kumimoji="1" lang="en-US" altLang="ja-JP" sz="2400" b="1" dirty="0">
                <a:solidFill>
                  <a:srgbClr val="111724"/>
                </a:solidFill>
              </a:rPr>
              <a:t>( </a:t>
            </a:r>
            <a:r>
              <a:rPr kumimoji="1" lang="ja-JP" altLang="en-US" sz="2400" b="1" dirty="0">
                <a:solidFill>
                  <a:srgbClr val="111724"/>
                </a:solidFill>
              </a:rPr>
              <a:t>お客様が進行！</a:t>
            </a:r>
            <a:r>
              <a:rPr kumimoji="1" lang="en-US" altLang="ja-JP" sz="2400" b="1" dirty="0">
                <a:solidFill>
                  <a:srgbClr val="111724"/>
                </a:solidFill>
              </a:rPr>
              <a:t> )</a:t>
            </a:r>
            <a:endParaRPr kumimoji="1" lang="ja-JP" altLang="en-US" sz="2400" b="1" dirty="0">
              <a:solidFill>
                <a:srgbClr val="111724"/>
              </a:solidFill>
            </a:endParaRP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b="1" dirty="0">
                <a:solidFill>
                  <a:srgbClr val="111724"/>
                </a:solidFill>
              </a:rPr>
              <a:t>※</a:t>
            </a:r>
            <a:r>
              <a:rPr kumimoji="1" lang="ja-JP" altLang="en-US" b="1" dirty="0">
                <a:solidFill>
                  <a:srgbClr val="111724"/>
                </a:solidFill>
              </a:rPr>
              <a:t>改善が必要なプロセスがない場合、 </a:t>
            </a:r>
            <a:r>
              <a:rPr kumimoji="1" lang="en-US" altLang="ja-JP" b="1" dirty="0">
                <a:solidFill>
                  <a:srgbClr val="111724"/>
                </a:solidFill>
              </a:rPr>
              <a:t>60min </a:t>
            </a:r>
            <a:r>
              <a:rPr kumimoji="1" lang="ja-JP" altLang="en-US" b="1"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862596"/>
          </a:xfrm>
        </p:spPr>
        <p:txBody>
          <a:bodyPr/>
          <a:lstStyle/>
          <a:p>
            <a:pPr marL="457200" indent="-457200">
              <a:buAutoNum type="arabicPeriod"/>
            </a:pPr>
            <a:r>
              <a:rPr lang="ja-JP" altLang="en-US" i="0" dirty="0">
                <a:solidFill>
                  <a:srgbClr val="111724"/>
                </a:solidFill>
                <a:effectLst/>
                <a:latin typeface="arial" panose="020B0604020202020204" pitchFamily="34" charset="0"/>
              </a:rPr>
              <a:t>👜</a:t>
            </a:r>
            <a:r>
              <a:rPr lang="en-US" altLang="ja-JP" b="0" i="0" dirty="0">
                <a:solidFill>
                  <a:srgbClr val="111724"/>
                </a:solidFill>
                <a:effectLst/>
                <a:latin typeface="Hiragino Kaku Gothic ProN"/>
              </a:rPr>
              <a:t>: </a:t>
            </a:r>
            <a:r>
              <a:rPr lang="ja-JP" altLang="en-US" b="1" dirty="0">
                <a:solidFill>
                  <a:srgbClr val="111724"/>
                </a:solidFill>
                <a:latin typeface="Hiragino Kaku Gothic ProN"/>
              </a:rPr>
              <a:t>実践編の振り返りから、改善するプロセスを特定し準備している</a:t>
            </a:r>
            <a:br>
              <a:rPr kumimoji="1" lang="en-US" altLang="ja-JP" dirty="0">
                <a:solidFill>
                  <a:srgbClr val="111724"/>
                </a:solidFill>
              </a:rPr>
            </a:br>
            <a:r>
              <a:rPr kumimoji="1" lang="ja-JP" altLang="en-US" dirty="0">
                <a:solidFill>
                  <a:srgbClr val="111724"/>
                </a:solidFill>
              </a:rPr>
              <a:t>改善編の時間配分、ファシリテーターを決めておいてください。</a:t>
            </a:r>
            <a:br>
              <a:rPr kumimoji="1" lang="en-US" altLang="ja-JP" dirty="0">
                <a:solidFill>
                  <a:srgbClr val="111724"/>
                </a:solidFill>
              </a:rPr>
            </a:br>
            <a:r>
              <a:rPr kumimoji="1" lang="en-US" altLang="ja-JP" dirty="0">
                <a:solidFill>
                  <a:srgbClr val="111724"/>
                </a:solidFill>
              </a:rPr>
              <a:t>Listen </a:t>
            </a:r>
            <a:r>
              <a:rPr kumimoji="1" lang="ja-JP" altLang="en-US" dirty="0">
                <a:solidFill>
                  <a:srgbClr val="111724"/>
                </a:solidFill>
              </a:rPr>
              <a:t>や </a:t>
            </a:r>
            <a:r>
              <a:rPr kumimoji="1" lang="en-US" altLang="ja-JP" dirty="0">
                <a:solidFill>
                  <a:srgbClr val="111724"/>
                </a:solidFill>
              </a:rPr>
              <a:t>Invent </a:t>
            </a:r>
            <a:r>
              <a:rPr kumimoji="1" lang="ja-JP" altLang="en-US" dirty="0">
                <a:solidFill>
                  <a:srgbClr val="111724"/>
                </a:solidFill>
              </a:rPr>
              <a:t>で使用する情報・事例は可能な限り事前に収集してください。</a:t>
            </a:r>
            <a:endParaRPr kumimoji="1" lang="en-US" altLang="ja-JP" dirty="0">
              <a:solidFill>
                <a:srgbClr val="111724"/>
              </a:solidFill>
            </a:endParaRPr>
          </a:p>
          <a:p>
            <a:pPr marL="457200" indent="-457200">
              <a:buAutoNum type="arabicPeriod"/>
            </a:pPr>
            <a:r>
              <a:rPr kumimoji="1" lang="ja-JP" altLang="en-US" dirty="0">
                <a:solidFill>
                  <a:srgbClr val="111724"/>
                </a:solidFill>
              </a:rPr>
              <a:t>⛏️</a:t>
            </a:r>
            <a:r>
              <a:rPr kumimoji="1" lang="ja-JP" altLang="en-US" b="1" dirty="0">
                <a:solidFill>
                  <a:srgbClr val="111724"/>
                </a:solidFill>
              </a:rPr>
              <a:t> </a:t>
            </a:r>
            <a:r>
              <a:rPr kumimoji="1" lang="en-US" altLang="ja-JP" b="1" dirty="0">
                <a:solidFill>
                  <a:srgbClr val="111724"/>
                </a:solidFill>
              </a:rPr>
              <a:t>: </a:t>
            </a:r>
            <a:r>
              <a:rPr kumimoji="1" lang="ja-JP" altLang="en-US" b="1" dirty="0">
                <a:solidFill>
                  <a:srgbClr val="111724"/>
                </a:solidFill>
              </a:rPr>
              <a:t>実践編のアウトプットは電子化・共有されている</a:t>
            </a:r>
            <a:br>
              <a:rPr kumimoji="1" lang="en-US" altLang="ja-JP" b="1" dirty="0">
                <a:solidFill>
                  <a:srgbClr val="111724"/>
                </a:solidFill>
              </a:rPr>
            </a:br>
            <a:r>
              <a:rPr kumimoji="1" lang="en-US" altLang="ja-JP" dirty="0">
                <a:solidFill>
                  <a:srgbClr val="111724"/>
                </a:solidFill>
              </a:rPr>
              <a:t>Define </a:t>
            </a:r>
            <a:r>
              <a:rPr kumimoji="1" lang="ja-JP" altLang="en-US" dirty="0">
                <a:solidFill>
                  <a:srgbClr val="111724"/>
                </a:solidFill>
              </a:rPr>
              <a:t>で作成した評価表と評価結果、 </a:t>
            </a:r>
            <a:r>
              <a:rPr kumimoji="1" lang="en-US" altLang="ja-JP" dirty="0">
                <a:solidFill>
                  <a:srgbClr val="111724"/>
                </a:solidFill>
              </a:rPr>
              <a:t>Refine </a:t>
            </a:r>
            <a:r>
              <a:rPr kumimoji="1" lang="ja-JP" altLang="en-US" dirty="0">
                <a:solidFill>
                  <a:srgbClr val="111724"/>
                </a:solidFill>
              </a:rPr>
              <a:t>の文書、 </a:t>
            </a:r>
            <a:r>
              <a:rPr kumimoji="1" lang="en-US" altLang="ja-JP" dirty="0">
                <a:solidFill>
                  <a:srgbClr val="111724"/>
                </a:solidFill>
              </a:rPr>
              <a:t>Test/Iterate </a:t>
            </a:r>
            <a:r>
              <a:rPr kumimoji="1" lang="ja-JP" altLang="en-US" dirty="0">
                <a:solidFill>
                  <a:srgbClr val="111724"/>
                </a:solidFill>
              </a:rPr>
              <a:t>の指標は特にお願いします。</a:t>
            </a:r>
            <a:endParaRPr kumimoji="1" lang="en-US" altLang="ja-JP" dirty="0">
              <a:solidFill>
                <a:srgbClr val="111724"/>
              </a:solidFill>
            </a:endParaRPr>
          </a:p>
          <a:p>
            <a:pPr marL="457200" indent="-457200">
              <a:buAutoNum type="arabicPeriod"/>
            </a:pPr>
            <a:r>
              <a:rPr kumimoji="1" lang="ja-JP" altLang="en-US" dirty="0">
                <a:solidFill>
                  <a:srgbClr val="111724"/>
                </a:solidFill>
              </a:rPr>
              <a:t>👉</a:t>
            </a:r>
            <a:r>
              <a:rPr kumimoji="1" lang="ja-JP" altLang="en-US" b="1" dirty="0">
                <a:solidFill>
                  <a:srgbClr val="111724"/>
                </a:solidFill>
              </a:rPr>
              <a:t> </a:t>
            </a:r>
            <a:r>
              <a:rPr kumimoji="1" lang="en-US" altLang="ja-JP" b="1" dirty="0">
                <a:solidFill>
                  <a:srgbClr val="111724"/>
                </a:solidFill>
              </a:rPr>
              <a:t>: </a:t>
            </a:r>
            <a:r>
              <a:rPr kumimoji="1" lang="ja-JP" altLang="en-US" b="1" dirty="0">
                <a:solidFill>
                  <a:srgbClr val="111724"/>
                </a:solidFill>
              </a:rPr>
              <a:t>改善編の前半、プロセス改善の進行は参加者が行う</a:t>
            </a:r>
            <a:br>
              <a:rPr kumimoji="1" lang="en-US" altLang="ja-JP" b="1" dirty="0">
                <a:solidFill>
                  <a:srgbClr val="111724"/>
                </a:solidFill>
              </a:rPr>
            </a:br>
            <a:r>
              <a:rPr kumimoji="1" lang="ja-JP" altLang="en-US" dirty="0">
                <a:solidFill>
                  <a:srgbClr val="111724"/>
                </a:solidFill>
              </a:rPr>
              <a:t>計画を立てた後のプロセス改善から進行は参加者で実施いただきます。すでに計画の実施が始まっているためです。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9</a:t>
            </a:fld>
            <a:endParaRPr lang="en-US"/>
          </a:p>
        </p:txBody>
      </p:sp>
    </p:spTree>
    <p:extLst>
      <p:ext uri="{BB962C8B-B14F-4D97-AF65-F5344CB8AC3E}">
        <p14:creationId xmlns:p14="http://schemas.microsoft.com/office/powerpoint/2010/main" val="2188379357"/>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16863</TotalTime>
  <Words>2408</Words>
  <Application>Microsoft Office PowerPoint</Application>
  <PresentationFormat>ワイド画面</PresentationFormat>
  <Paragraphs>468</Paragraphs>
  <Slides>31</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31</vt:i4>
      </vt:variant>
    </vt:vector>
  </HeadingPairs>
  <TitlesOfParts>
    <vt:vector size="45" baseType="lpstr">
      <vt:lpstr>Hiragino Kaku Gothic ProN</vt:lpstr>
      <vt:lpstr>メイリオ</vt:lpstr>
      <vt:lpstr>メイリオ</vt:lpstr>
      <vt:lpstr>Amazon Ember</vt:lpstr>
      <vt:lpstr>Amazon Ember Display</vt:lpstr>
      <vt:lpstr>Amazon Ember Display Heavy</vt:lpstr>
      <vt:lpstr>Amazon Ember Display Medium</vt:lpstr>
      <vt:lpstr>Amazon Ember Mono</vt:lpstr>
      <vt:lpstr>Arial</vt:lpstr>
      <vt:lpstr>Arial</vt:lpstr>
      <vt:lpstr>Calibri</vt:lpstr>
      <vt:lpstr>Wingdings</vt:lpstr>
      <vt:lpstr>AWS Brand Template_Light</vt:lpstr>
      <vt:lpstr>1_AWS Brand Template_Dark</vt:lpstr>
      <vt:lpstr>ML Enablement Workshop </vt:lpstr>
      <vt:lpstr>ML Enablement Workshop のゴール</vt:lpstr>
      <vt:lpstr>ワークショップは 2 パートで構成されます</vt:lpstr>
      <vt:lpstr>本日は改善編を行います</vt:lpstr>
      <vt:lpstr>改善編のゴール</vt:lpstr>
      <vt:lpstr>なぜ 1~3 ヵ月か ?</vt:lpstr>
      <vt:lpstr>準備フェーズは本日完了させる</vt:lpstr>
      <vt:lpstr>Day2 : 改善編の進め方</vt:lpstr>
      <vt:lpstr>改善編を進める前の確認</vt:lpstr>
      <vt:lpstr>プロセス改善のスタート</vt:lpstr>
      <vt:lpstr>Day2 : 改善編</vt:lpstr>
      <vt:lpstr>顧客についての情報の拡充</vt:lpstr>
      <vt:lpstr>Day2 : 改善編</vt:lpstr>
      <vt:lpstr>課題と重みの見直し</vt:lpstr>
      <vt:lpstr>Day2 : 改善編</vt:lpstr>
      <vt:lpstr>事例 / 解決策案の拡充</vt:lpstr>
      <vt:lpstr>Day2 : 改善編</vt:lpstr>
      <vt:lpstr>企画文書のブラッシュアップ</vt:lpstr>
      <vt:lpstr>Day2 : 改善編</vt:lpstr>
      <vt:lpstr>計測方法の実現性を高める</vt:lpstr>
      <vt:lpstr>Well Done !!</vt:lpstr>
      <vt:lpstr>Day2 : 改善編</vt:lpstr>
      <vt:lpstr>今後のタイムラインとタスクを決める</vt:lpstr>
      <vt:lpstr>タイムラインを決める</vt:lpstr>
      <vt:lpstr>タスクを決める</vt:lpstr>
      <vt:lpstr>タスクを決める</vt:lpstr>
      <vt:lpstr>スケジュールとタスクを登録する</vt:lpstr>
      <vt:lpstr>Next Step : プロトタイプによる効果計測 生成 AI をすぐに試せるサンプルを GitHub で公開</vt:lpstr>
      <vt:lpstr>エンドユーザーでも生成 AI アプリケーションを自作可能な PartyRock</vt:lpstr>
      <vt:lpstr>お客様のチャレンジを支える AWS の支援体制</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677</cp:revision>
  <dcterms:created xsi:type="dcterms:W3CDTF">2023-07-18T17:07:11Z</dcterms:created>
  <dcterms:modified xsi:type="dcterms:W3CDTF">2024-07-20T13:21:17Z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